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92" r:id="rId5"/>
    <p:sldId id="275" r:id="rId6"/>
    <p:sldId id="276" r:id="rId7"/>
    <p:sldId id="277" r:id="rId8"/>
    <p:sldId id="297" r:id="rId9"/>
    <p:sldId id="279" r:id="rId10"/>
    <p:sldId id="294" r:id="rId11"/>
    <p:sldId id="281" r:id="rId12"/>
    <p:sldId id="284" r:id="rId13"/>
    <p:sldId id="298" r:id="rId14"/>
    <p:sldId id="299" r:id="rId15"/>
    <p:sldId id="300" r:id="rId16"/>
    <p:sldId id="283" r:id="rId17"/>
    <p:sldId id="301" r:id="rId18"/>
    <p:sldId id="293" r:id="rId19"/>
    <p:sldId id="288"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9F"/>
    <a:srgbClr val="FCD4A6"/>
    <a:srgbClr val="FC3904"/>
    <a:srgbClr val="0F253E"/>
    <a:srgbClr val="F8F6F5"/>
    <a:srgbClr val="FABE79"/>
    <a:srgbClr val="0296DC"/>
    <a:srgbClr val="446992"/>
    <a:srgbClr val="AEC2D8"/>
    <a:srgbClr val="9843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110" d="100"/>
          <a:sy n="110" d="100"/>
        </p:scale>
        <p:origin x="76" y="18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3/21/2025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3/21/2025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DBD41-7A5B-97BA-8B3F-92CEE91F6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536987-5033-DA4A-F571-F8969E3A657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7CA9DA8-9B28-A36D-11A9-9841B57A27A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D9D7A38-F9FF-1387-B323-56733F4AA6E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758521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65893-F8BC-B368-877B-E9F17C362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7F8E7-F806-258B-94B9-C6CCBD8AB39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C128F62-5B29-3D63-6B92-20B13B572FD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229B741-2877-6C8C-7E6B-3B724B56C89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042450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5FECF-BB47-5FB1-D94D-588EE8988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BC753-5EAD-17F4-0B7D-B920A022FF2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C1FC390-0A21-5D86-BC8B-CD04907EC81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D759376-6479-CB38-A1B6-1B8B69EA44B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50610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A5A8F-1747-F4EB-43EE-5B3F21DCD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16944-F2C0-B8C6-4A20-69E2B298A5E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6063A27-7469-B12C-036E-C293ED4D387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562B6C7-53D0-3F4D-17B8-D3B8AF9E581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585777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276345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806B9-08AD-F8BC-420B-9DA1C0CD8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77FE3-8A6B-5754-80A5-5B8193E724F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E18424F-7DB4-1EB4-6214-ED060CCFC1C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B6744A7-DBB5-3C05-330E-324E90CC1E2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97289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165519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ulturacientifica.com/2015/09/01/maquinas-inteligentes-i-del-molino-de-viento-al-test-de-turing/android-talking-to-human-one/" TargetMode="External"/><Relationship Id="rId5" Type="http://schemas.openxmlformats.org/officeDocument/2006/relationships/image" Target="../media/image2.png"/><Relationship Id="rId4" Type="http://schemas.openxmlformats.org/officeDocument/2006/relationships/hyperlink" Target="https://es.vecteezy.com/arte-vectorial/3479994-ai-inteligencia-artificial-logo-en-manos-inteligencia-artificial-y-concepto-de-aprendizaje-de-maquina-esfera-cuadricula-onda-con-codigo-binario-big-data-innovacion-tecnologia-redes-neuronales-vector-ilustrac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2.jpeg"/><Relationship Id="rId4" Type="http://schemas.openxmlformats.org/officeDocument/2006/relationships/hyperlink" Target="https://fia.com.br/blog/machine-learn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ww.freepik.es/icono/aprendizaje-profundo_3097922" TargetMode="External"/><Relationship Id="rId5" Type="http://schemas.openxmlformats.org/officeDocument/2006/relationships/image" Target="../media/image34.png"/><Relationship Id="rId4" Type="http://schemas.openxmlformats.org/officeDocument/2006/relationships/hyperlink" Target="https://www.implementsolution.com.br/machine-learning-o-que-e-e-por-que-e-tao-importante/"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allaboutai.com/ai-glossary/named-entity-recogni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mungfali.com/explore/Supervised-Learning-Logo"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vicabuilding.weebly.com/prodigy-app-icon.html" TargetMode="External"/><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hyperlink" Target="https://spacy.io/universe/"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a:spLocks/>
          </p:cNvSpPr>
          <p:nvPr/>
        </p:nvSpPr>
        <p:spPr>
          <a:xfrm>
            <a:off x="10573247" y="1024841"/>
            <a:ext cx="1365706" cy="135271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blipFill>
            <a:blip r:embed="rId3">
              <a:extLst>
                <a:ext uri="{837473B0-CC2E-450A-ABE3-18F120FF3D39}">
                  <a1611:picAttrSrcUrl xmlns:a1611="http://schemas.microsoft.com/office/drawing/2016/11/main" r:id="rId4"/>
                </a:ext>
              </a:extLst>
            </a:blip>
            <a:stretch>
              <a:fillRect/>
            </a:stretch>
          </a:blip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5" name="Rectangle 14">
            <a:extLst>
              <a:ext uri="{FF2B5EF4-FFF2-40B4-BE49-F238E27FC236}">
                <a16:creationId xmlns:a16="http://schemas.microsoft.com/office/drawing/2014/main" id="{28AEE4DA-49F5-F684-00BF-1DF7B969B60D}"/>
              </a:ext>
            </a:extLst>
          </p:cNvPr>
          <p:cNvSpPr/>
          <p:nvPr/>
        </p:nvSpPr>
        <p:spPr>
          <a:xfrm>
            <a:off x="1383957" y="4140000"/>
            <a:ext cx="247135" cy="830997"/>
          </a:xfrm>
          <a:prstGeom prst="rect">
            <a:avLst/>
          </a:prstGeom>
          <a:solidFill>
            <a:srgbClr val="F8F6F5"/>
          </a:solidFill>
          <a:ln>
            <a:solidFill>
              <a:srgbClr val="F8F6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6171518"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274320" y="1644026"/>
            <a:ext cx="7338060" cy="2057441"/>
          </a:xfrm>
        </p:spPr>
        <p:txBody>
          <a:bodyPr/>
          <a:lstStyle/>
          <a:p>
            <a:r>
              <a:rPr lang="en-US" dirty="0">
                <a:latin typeface="Berlin Sans FB" panose="020E0602020502020306" pitchFamily="34" charset="0"/>
              </a:rPr>
              <a:t>NAMED ENTITY RECOGNITION</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5">
            <a:extLst>
              <a:ext uri="{837473B0-CC2E-450A-ABE3-18F120FF3D39}">
                <a1611:picAttrSrcUrl xmlns:a1611="http://schemas.microsoft.com/office/drawing/2016/11/main" r:id="rId6"/>
              </a:ext>
            </a:extLst>
          </a:blip>
          <a:srcRect l="22218" r="22218"/>
          <a:stretch/>
        </p:blipFill>
        <p:spPr>
          <a:xfrm>
            <a:off x="6939639" y="821836"/>
            <a:ext cx="4405503" cy="5066346"/>
          </a:xfrm>
          <a:effectLst>
            <a:softEdge rad="0"/>
          </a:effectLst>
        </p:spPr>
      </p:pic>
      <p:pic>
        <p:nvPicPr>
          <p:cNvPr id="4" name="Picture 3">
            <a:extLst>
              <a:ext uri="{FF2B5EF4-FFF2-40B4-BE49-F238E27FC236}">
                <a16:creationId xmlns:a16="http://schemas.microsoft.com/office/drawing/2014/main" id="{2E2DF981-9532-00F2-5EE1-F1DF61111000}"/>
              </a:ext>
            </a:extLst>
          </p:cNvPr>
          <p:cNvPicPr>
            <a:picLocks noChangeAspect="1"/>
          </p:cNvPicPr>
          <p:nvPr/>
        </p:nvPicPr>
        <p:blipFill>
          <a:blip r:embed="rId7"/>
          <a:stretch>
            <a:fillRect/>
          </a:stretch>
        </p:blipFill>
        <p:spPr>
          <a:xfrm>
            <a:off x="101376" y="-190407"/>
            <a:ext cx="3171978" cy="2182196"/>
          </a:xfrm>
          <a:prstGeom prst="rect">
            <a:avLst/>
          </a:prstGeom>
        </p:spPr>
      </p:pic>
      <p:sp>
        <p:nvSpPr>
          <p:cNvPr id="12" name="TextBox 11">
            <a:extLst>
              <a:ext uri="{FF2B5EF4-FFF2-40B4-BE49-F238E27FC236}">
                <a16:creationId xmlns:a16="http://schemas.microsoft.com/office/drawing/2014/main" id="{04488A82-B5EE-17CC-44A6-98B24B447CFC}"/>
              </a:ext>
            </a:extLst>
          </p:cNvPr>
          <p:cNvSpPr txBox="1"/>
          <p:nvPr/>
        </p:nvSpPr>
        <p:spPr>
          <a:xfrm>
            <a:off x="288388" y="3273802"/>
            <a:ext cx="5969933" cy="1077218"/>
          </a:xfrm>
          <a:prstGeom prst="rect">
            <a:avLst/>
          </a:prstGeom>
        </p:spPr>
        <p:txBody>
          <a:bodyPr wrap="square" rtlCol="0">
            <a:spAutoFit/>
          </a:bodyPr>
          <a:lstStyle/>
          <a:p>
            <a:pPr marL="0" indent="0">
              <a:lnSpc>
                <a:spcPct val="100000"/>
              </a:lnSpc>
              <a:spcBef>
                <a:spcPts val="0"/>
              </a:spcBef>
              <a:buFontTx/>
              <a:buNone/>
            </a:pPr>
            <a:r>
              <a:rPr lang="en-US" sz="3200" dirty="0">
                <a:latin typeface="Berlin Sans FB" panose="020E0602020502020306" pitchFamily="34" charset="0"/>
                <a:ea typeface="微软雅黑"/>
                <a:cs typeface="Posterama" panose="020B0504020200020000" pitchFamily="34" charset="0"/>
              </a:rPr>
              <a:t>Automatic Detection of Chemical Disease Relations (CDR Corpus) </a:t>
            </a:r>
            <a:r>
              <a:rPr lang="en-US" sz="3200" dirty="0">
                <a:solidFill>
                  <a:prstClr val="white"/>
                </a:solidFill>
                <a:latin typeface="Berlin Sans FB" panose="020E0602020502020306" pitchFamily="34" charset="0"/>
                <a:ea typeface="微软雅黑"/>
                <a:cs typeface="Posterama" panose="020B0504020200020000" pitchFamily="34" charset="0"/>
              </a:rPr>
              <a:t>)</a:t>
            </a:r>
          </a:p>
        </p:txBody>
      </p:sp>
      <p:sp>
        <p:nvSpPr>
          <p:cNvPr id="13" name="TextBox 12">
            <a:extLst>
              <a:ext uri="{FF2B5EF4-FFF2-40B4-BE49-F238E27FC236}">
                <a16:creationId xmlns:a16="http://schemas.microsoft.com/office/drawing/2014/main" id="{6A26E1BF-CA8C-7828-12E3-DBA92FBE00BA}"/>
              </a:ext>
            </a:extLst>
          </p:cNvPr>
          <p:cNvSpPr txBox="1"/>
          <p:nvPr/>
        </p:nvSpPr>
        <p:spPr>
          <a:xfrm>
            <a:off x="365760" y="4983480"/>
            <a:ext cx="5969933" cy="830997"/>
          </a:xfrm>
          <a:prstGeom prst="rect">
            <a:avLst/>
          </a:prstGeom>
        </p:spPr>
        <p:txBody>
          <a:bodyPr wrap="square" rtlCol="0">
            <a:spAutoFit/>
          </a:bodyPr>
          <a:lstStyle/>
          <a:p>
            <a:pPr marL="0" indent="0">
              <a:lnSpc>
                <a:spcPct val="100000"/>
              </a:lnSpc>
              <a:spcBef>
                <a:spcPts val="0"/>
              </a:spcBef>
              <a:buFontTx/>
              <a:buNone/>
            </a:pPr>
            <a:r>
              <a:rPr lang="en-US" sz="2400" dirty="0">
                <a:latin typeface="Berlin Sans FB" panose="020E0602020502020306" pitchFamily="34" charset="0"/>
                <a:ea typeface="微软雅黑"/>
                <a:cs typeface="Posterama" panose="020B0504020200020000" pitchFamily="34" charset="0"/>
              </a:rPr>
              <a:t>MSc in Data Analytics </a:t>
            </a:r>
          </a:p>
          <a:p>
            <a:pPr marL="0" indent="0">
              <a:lnSpc>
                <a:spcPct val="100000"/>
              </a:lnSpc>
              <a:spcBef>
                <a:spcPts val="0"/>
              </a:spcBef>
              <a:buFontTx/>
              <a:buNone/>
            </a:pPr>
            <a:r>
              <a:rPr lang="en-US" sz="2400" dirty="0">
                <a:latin typeface="Berlin Sans FB" panose="020E0602020502020306" pitchFamily="34" charset="0"/>
                <a:ea typeface="微软雅黑"/>
                <a:cs typeface="Posterama" panose="020B0504020200020000" pitchFamily="34" charset="0"/>
              </a:rPr>
              <a:t>Professor – Devesh Jawla</a:t>
            </a:r>
          </a:p>
        </p:txBody>
      </p:sp>
      <p:sp>
        <p:nvSpPr>
          <p:cNvPr id="5" name="TextBox 4">
            <a:extLst>
              <a:ext uri="{FF2B5EF4-FFF2-40B4-BE49-F238E27FC236}">
                <a16:creationId xmlns:a16="http://schemas.microsoft.com/office/drawing/2014/main" id="{D4064411-A40B-F619-33E9-6FB723DC88F4}"/>
              </a:ext>
            </a:extLst>
          </p:cNvPr>
          <p:cNvSpPr txBox="1"/>
          <p:nvPr/>
        </p:nvSpPr>
        <p:spPr>
          <a:xfrm>
            <a:off x="7315202" y="5856681"/>
            <a:ext cx="1111346" cy="369332"/>
          </a:xfrm>
          <a:prstGeom prst="rect">
            <a:avLst/>
          </a:prstGeom>
        </p:spPr>
        <p:txBody>
          <a:bodyPr wrap="square" rtlCol="0">
            <a:spAutoFit/>
          </a:bodyPr>
          <a:lstStyle/>
          <a:p>
            <a:pPr marL="0" indent="0" algn="ctr">
              <a:lnSpc>
                <a:spcPct val="100000"/>
              </a:lnSpc>
              <a:spcBef>
                <a:spcPts val="0"/>
              </a:spcBef>
              <a:buFontTx/>
              <a:buNone/>
            </a:pPr>
            <a:r>
              <a:rPr lang="en-US" sz="1800" b="1" dirty="0">
                <a:latin typeface="Posterama" panose="020B0504020200020000" pitchFamily="34" charset="0"/>
                <a:ea typeface="微软雅黑"/>
                <a:cs typeface="Posterama" panose="020B0504020200020000" pitchFamily="34" charset="0"/>
              </a:rPr>
              <a:t>CA-01</a:t>
            </a:r>
          </a:p>
        </p:txBody>
      </p:sp>
      <p:sp>
        <p:nvSpPr>
          <p:cNvPr id="6" name="TextBox 5">
            <a:extLst>
              <a:ext uri="{FF2B5EF4-FFF2-40B4-BE49-F238E27FC236}">
                <a16:creationId xmlns:a16="http://schemas.microsoft.com/office/drawing/2014/main" id="{49FE93EF-88B1-0969-59FF-5BB2A6E6E403}"/>
              </a:ext>
            </a:extLst>
          </p:cNvPr>
          <p:cNvSpPr txBox="1"/>
          <p:nvPr/>
        </p:nvSpPr>
        <p:spPr>
          <a:xfrm>
            <a:off x="372796" y="6071066"/>
            <a:ext cx="6464105" cy="584775"/>
          </a:xfrm>
          <a:prstGeom prst="rect">
            <a:avLst/>
          </a:prstGeom>
        </p:spPr>
        <p:txBody>
          <a:bodyPr wrap="square" rtlCol="0">
            <a:spAutoFit/>
          </a:bodyPr>
          <a:lstStyle/>
          <a:p>
            <a:pPr marL="0" indent="0">
              <a:lnSpc>
                <a:spcPct val="100000"/>
              </a:lnSpc>
              <a:spcBef>
                <a:spcPts val="0"/>
              </a:spcBef>
              <a:buFontTx/>
              <a:buNone/>
            </a:pPr>
            <a:r>
              <a:rPr lang="en-US" sz="1400" dirty="0">
                <a:latin typeface="Posterama" panose="020B0504020200020000" pitchFamily="34" charset="0"/>
                <a:ea typeface="微软雅黑"/>
                <a:cs typeface="Posterama" panose="020B0504020200020000" pitchFamily="34" charset="0"/>
              </a:rPr>
              <a:t>Presented by-</a:t>
            </a:r>
          </a:p>
          <a:p>
            <a:pPr marL="0" indent="0">
              <a:lnSpc>
                <a:spcPct val="100000"/>
              </a:lnSpc>
              <a:spcBef>
                <a:spcPts val="0"/>
              </a:spcBef>
              <a:buFontTx/>
              <a:buNone/>
            </a:pPr>
            <a:r>
              <a:rPr lang="en-US" b="1" dirty="0">
                <a:latin typeface="Posterama" panose="020B0504020200020000" pitchFamily="34" charset="0"/>
                <a:ea typeface="微软雅黑"/>
                <a:cs typeface="Posterama" panose="020B0504020200020000" pitchFamily="34" charset="0"/>
              </a:rPr>
              <a:t>Aryant , Himanshu, Mamatha, Vinay</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0968A-1BC0-4CD3-BC36-5930BD59FC54}"/>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D57FC37A-6DF9-DA66-6144-7E5027E29E9F}"/>
              </a:ext>
            </a:extLst>
          </p:cNvPr>
          <p:cNvSpPr>
            <a:spLocks noGrp="1"/>
          </p:cNvSpPr>
          <p:nvPr>
            <p:ph type="title"/>
          </p:nvPr>
        </p:nvSpPr>
        <p:spPr>
          <a:xfrm>
            <a:off x="191086" y="55629"/>
            <a:ext cx="3761232" cy="1325563"/>
          </a:xfrm>
        </p:spPr>
        <p:txBody>
          <a:bodyPr/>
          <a:lstStyle/>
          <a:p>
            <a:r>
              <a:rPr lang="en-US" sz="4000" dirty="0">
                <a:latin typeface="Berlin Sans FB" panose="020E0602020502020306" pitchFamily="34" charset="0"/>
              </a:rPr>
              <a:t>Methodology</a:t>
            </a:r>
          </a:p>
        </p:txBody>
      </p:sp>
      <p:sp>
        <p:nvSpPr>
          <p:cNvPr id="24" name="TextBox 23">
            <a:extLst>
              <a:ext uri="{FF2B5EF4-FFF2-40B4-BE49-F238E27FC236}">
                <a16:creationId xmlns:a16="http://schemas.microsoft.com/office/drawing/2014/main" id="{48D8E2B7-3467-9B58-873B-08138F0E8342}"/>
              </a:ext>
            </a:extLst>
          </p:cNvPr>
          <p:cNvSpPr txBox="1"/>
          <p:nvPr/>
        </p:nvSpPr>
        <p:spPr>
          <a:xfrm>
            <a:off x="407962" y="1113917"/>
            <a:ext cx="8285872" cy="1015663"/>
          </a:xfrm>
          <a:prstGeom prst="rect">
            <a:avLst/>
          </a:prstGeom>
        </p:spPr>
        <p:txBody>
          <a:bodyPr wrap="square" rtlCol="0">
            <a:spAutoFit/>
          </a:bodyPr>
          <a:lstStyle/>
          <a:p>
            <a:r>
              <a:rPr lang="en-US" sz="2000" dirty="0">
                <a:solidFill>
                  <a:schemeClr val="tx2">
                    <a:lumMod val="90000"/>
                    <a:lumOff val="10000"/>
                  </a:schemeClr>
                </a:solidFill>
                <a:latin typeface="Berlin Sans FB" panose="020E0602020502020306" pitchFamily="34" charset="0"/>
              </a:rPr>
              <a:t>3. Pre-processing Steps:-</a:t>
            </a:r>
          </a:p>
          <a:p>
            <a:r>
              <a:rPr lang="en-US" sz="2000" dirty="0">
                <a:latin typeface="Berlin Sans FB" panose="020E0602020502020306" pitchFamily="34" charset="0"/>
              </a:rPr>
              <a:t>- Extract title, text, annotations from PubTator format.</a:t>
            </a:r>
          </a:p>
          <a:p>
            <a:r>
              <a:rPr lang="en-US" sz="2000" dirty="0">
                <a:latin typeface="Berlin Sans FB" panose="020E0602020502020306" pitchFamily="34" charset="0"/>
              </a:rPr>
              <a:t>- Convert to spaCy-compatible format.</a:t>
            </a:r>
          </a:p>
        </p:txBody>
      </p:sp>
      <p:pic>
        <p:nvPicPr>
          <p:cNvPr id="3" name="Picture 2">
            <a:extLst>
              <a:ext uri="{FF2B5EF4-FFF2-40B4-BE49-F238E27FC236}">
                <a16:creationId xmlns:a16="http://schemas.microsoft.com/office/drawing/2014/main" id="{0A9754BB-7AB8-D5A6-7136-7E3D0A5BCDE2}"/>
              </a:ext>
            </a:extLst>
          </p:cNvPr>
          <p:cNvPicPr>
            <a:picLocks noChangeAspect="1"/>
          </p:cNvPicPr>
          <p:nvPr/>
        </p:nvPicPr>
        <p:blipFill>
          <a:blip r:embed="rId3"/>
          <a:stretch>
            <a:fillRect/>
          </a:stretch>
        </p:blipFill>
        <p:spPr>
          <a:xfrm>
            <a:off x="826103" y="2271930"/>
            <a:ext cx="3724795" cy="1752845"/>
          </a:xfrm>
          <a:prstGeom prst="rect">
            <a:avLst/>
          </a:prstGeom>
        </p:spPr>
      </p:pic>
      <p:pic>
        <p:nvPicPr>
          <p:cNvPr id="5" name="Picture 4">
            <a:extLst>
              <a:ext uri="{FF2B5EF4-FFF2-40B4-BE49-F238E27FC236}">
                <a16:creationId xmlns:a16="http://schemas.microsoft.com/office/drawing/2014/main" id="{07082229-58E9-17C4-8EE4-6F07A3F1BEB3}"/>
              </a:ext>
            </a:extLst>
          </p:cNvPr>
          <p:cNvPicPr>
            <a:picLocks noChangeAspect="1"/>
          </p:cNvPicPr>
          <p:nvPr/>
        </p:nvPicPr>
        <p:blipFill>
          <a:blip r:embed="rId4"/>
          <a:stretch>
            <a:fillRect/>
          </a:stretch>
        </p:blipFill>
        <p:spPr>
          <a:xfrm>
            <a:off x="6736173" y="2219536"/>
            <a:ext cx="3915321" cy="1857634"/>
          </a:xfrm>
          <a:prstGeom prst="rect">
            <a:avLst/>
          </a:prstGeom>
        </p:spPr>
      </p:pic>
      <p:pic>
        <p:nvPicPr>
          <p:cNvPr id="7" name="Picture 6">
            <a:extLst>
              <a:ext uri="{FF2B5EF4-FFF2-40B4-BE49-F238E27FC236}">
                <a16:creationId xmlns:a16="http://schemas.microsoft.com/office/drawing/2014/main" id="{3D50F798-EAF3-0018-DE85-74BBF38789E4}"/>
              </a:ext>
            </a:extLst>
          </p:cNvPr>
          <p:cNvPicPr>
            <a:picLocks noChangeAspect="1"/>
          </p:cNvPicPr>
          <p:nvPr/>
        </p:nvPicPr>
        <p:blipFill>
          <a:blip r:embed="rId5"/>
          <a:stretch>
            <a:fillRect/>
          </a:stretch>
        </p:blipFill>
        <p:spPr>
          <a:xfrm>
            <a:off x="6650435" y="5068923"/>
            <a:ext cx="4086795" cy="800212"/>
          </a:xfrm>
          <a:prstGeom prst="rect">
            <a:avLst/>
          </a:prstGeom>
        </p:spPr>
      </p:pic>
      <p:pic>
        <p:nvPicPr>
          <p:cNvPr id="9" name="Picture 8">
            <a:extLst>
              <a:ext uri="{FF2B5EF4-FFF2-40B4-BE49-F238E27FC236}">
                <a16:creationId xmlns:a16="http://schemas.microsoft.com/office/drawing/2014/main" id="{24B5618A-02CA-441A-71B4-362A488E23FF}"/>
              </a:ext>
            </a:extLst>
          </p:cNvPr>
          <p:cNvPicPr>
            <a:picLocks noChangeAspect="1"/>
          </p:cNvPicPr>
          <p:nvPr/>
        </p:nvPicPr>
        <p:blipFill>
          <a:blip r:embed="rId6"/>
          <a:stretch>
            <a:fillRect/>
          </a:stretch>
        </p:blipFill>
        <p:spPr>
          <a:xfrm>
            <a:off x="416470" y="4773607"/>
            <a:ext cx="4544059" cy="590632"/>
          </a:xfrm>
          <a:prstGeom prst="rect">
            <a:avLst/>
          </a:prstGeom>
        </p:spPr>
      </p:pic>
      <p:pic>
        <p:nvPicPr>
          <p:cNvPr id="11" name="Picture 10">
            <a:extLst>
              <a:ext uri="{FF2B5EF4-FFF2-40B4-BE49-F238E27FC236}">
                <a16:creationId xmlns:a16="http://schemas.microsoft.com/office/drawing/2014/main" id="{1502D67C-E6B3-7393-8B75-12B19AEB43A4}"/>
              </a:ext>
            </a:extLst>
          </p:cNvPr>
          <p:cNvPicPr>
            <a:picLocks noChangeAspect="1"/>
          </p:cNvPicPr>
          <p:nvPr/>
        </p:nvPicPr>
        <p:blipFill>
          <a:blip r:embed="rId7"/>
          <a:stretch>
            <a:fillRect/>
          </a:stretch>
        </p:blipFill>
        <p:spPr>
          <a:xfrm>
            <a:off x="930892" y="5588108"/>
            <a:ext cx="3515216" cy="562053"/>
          </a:xfrm>
          <a:prstGeom prst="rect">
            <a:avLst/>
          </a:prstGeom>
        </p:spPr>
      </p:pic>
      <p:sp>
        <p:nvSpPr>
          <p:cNvPr id="12" name="TextBox 11">
            <a:extLst>
              <a:ext uri="{FF2B5EF4-FFF2-40B4-BE49-F238E27FC236}">
                <a16:creationId xmlns:a16="http://schemas.microsoft.com/office/drawing/2014/main" id="{CB6A2F64-A7D0-1DF1-CA8F-01A980391A3D}"/>
              </a:ext>
            </a:extLst>
          </p:cNvPr>
          <p:cNvSpPr txBox="1"/>
          <p:nvPr/>
        </p:nvSpPr>
        <p:spPr>
          <a:xfrm>
            <a:off x="1021477" y="4107675"/>
            <a:ext cx="3334043"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Berlin Sans FB" panose="020E0602020502020306" pitchFamily="34" charset="0"/>
                <a:ea typeface="微软雅黑"/>
                <a:cs typeface="Posterama" panose="020B0504020200020000" pitchFamily="34" charset="0"/>
              </a:rPr>
              <a:t>Extraction of Titles &amp; Articles</a:t>
            </a:r>
          </a:p>
        </p:txBody>
      </p:sp>
      <p:sp>
        <p:nvSpPr>
          <p:cNvPr id="13" name="TextBox 12">
            <a:extLst>
              <a:ext uri="{FF2B5EF4-FFF2-40B4-BE49-F238E27FC236}">
                <a16:creationId xmlns:a16="http://schemas.microsoft.com/office/drawing/2014/main" id="{70832EEC-C06E-7CDC-5F63-235CC5356800}"/>
              </a:ext>
            </a:extLst>
          </p:cNvPr>
          <p:cNvSpPr txBox="1"/>
          <p:nvPr/>
        </p:nvSpPr>
        <p:spPr>
          <a:xfrm>
            <a:off x="7039337" y="4197687"/>
            <a:ext cx="3334043"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Berlin Sans FB" panose="020E0602020502020306" pitchFamily="34" charset="0"/>
                <a:ea typeface="微软雅黑"/>
                <a:cs typeface="Posterama" panose="020B0504020200020000" pitchFamily="34" charset="0"/>
              </a:rPr>
              <a:t>Extraction of Labels</a:t>
            </a:r>
          </a:p>
        </p:txBody>
      </p:sp>
      <p:sp>
        <p:nvSpPr>
          <p:cNvPr id="14" name="TextBox 13">
            <a:extLst>
              <a:ext uri="{FF2B5EF4-FFF2-40B4-BE49-F238E27FC236}">
                <a16:creationId xmlns:a16="http://schemas.microsoft.com/office/drawing/2014/main" id="{5C4DB44C-4411-1943-C57A-BB3F39BA3CD0}"/>
              </a:ext>
            </a:extLst>
          </p:cNvPr>
          <p:cNvSpPr txBox="1"/>
          <p:nvPr/>
        </p:nvSpPr>
        <p:spPr>
          <a:xfrm>
            <a:off x="7039337" y="6014698"/>
            <a:ext cx="3334043" cy="646331"/>
          </a:xfrm>
          <a:prstGeom prst="rect">
            <a:avLst/>
          </a:prstGeom>
        </p:spPr>
        <p:txBody>
          <a:bodyPr wrap="square" rtlCol="0">
            <a:spAutoFit/>
          </a:bodyPr>
          <a:lstStyle/>
          <a:p>
            <a:pPr marL="0" indent="0" algn="ctr">
              <a:lnSpc>
                <a:spcPct val="100000"/>
              </a:lnSpc>
              <a:spcBef>
                <a:spcPts val="0"/>
              </a:spcBef>
              <a:buFontTx/>
              <a:buNone/>
            </a:pPr>
            <a:r>
              <a:rPr lang="en-US" dirty="0">
                <a:latin typeface="Berlin Sans FB" panose="020E0602020502020306" pitchFamily="34" charset="0"/>
                <a:ea typeface="微软雅黑"/>
                <a:cs typeface="Posterama" panose="020B0504020200020000" pitchFamily="34" charset="0"/>
              </a:rPr>
              <a:t>Converting the dataframe into SpaCy Format</a:t>
            </a:r>
            <a:endParaRPr lang="en-US" sz="1800" dirty="0">
              <a:latin typeface="Berlin Sans FB" panose="020E0602020502020306" pitchFamily="34" charset="0"/>
              <a:ea typeface="微软雅黑"/>
              <a:cs typeface="Posterama" panose="020B0504020200020000" pitchFamily="34" charset="0"/>
            </a:endParaRPr>
          </a:p>
        </p:txBody>
      </p:sp>
      <p:sp>
        <p:nvSpPr>
          <p:cNvPr id="15" name="TextBox 14">
            <a:extLst>
              <a:ext uri="{FF2B5EF4-FFF2-40B4-BE49-F238E27FC236}">
                <a16:creationId xmlns:a16="http://schemas.microsoft.com/office/drawing/2014/main" id="{325C7180-A6D6-28D3-F46D-A45C9CFE52E3}"/>
              </a:ext>
            </a:extLst>
          </p:cNvPr>
          <p:cNvSpPr txBox="1"/>
          <p:nvPr/>
        </p:nvSpPr>
        <p:spPr>
          <a:xfrm>
            <a:off x="861269" y="6181166"/>
            <a:ext cx="3334043" cy="646331"/>
          </a:xfrm>
          <a:prstGeom prst="rect">
            <a:avLst/>
          </a:prstGeom>
        </p:spPr>
        <p:txBody>
          <a:bodyPr wrap="square" rtlCol="0">
            <a:spAutoFit/>
          </a:bodyPr>
          <a:lstStyle/>
          <a:p>
            <a:pPr marL="0" indent="0" algn="ctr">
              <a:lnSpc>
                <a:spcPct val="100000"/>
              </a:lnSpc>
              <a:spcBef>
                <a:spcPts val="0"/>
              </a:spcBef>
              <a:buFontTx/>
              <a:buNone/>
            </a:pPr>
            <a:r>
              <a:rPr lang="en-US" dirty="0">
                <a:latin typeface="Berlin Sans FB" panose="020E0602020502020306" pitchFamily="34" charset="0"/>
                <a:ea typeface="微软雅黑"/>
                <a:cs typeface="Posterama" panose="020B0504020200020000" pitchFamily="34" charset="0"/>
              </a:rPr>
              <a:t>Adding extracted text &amp; entity labels to a dataframe</a:t>
            </a:r>
            <a:endParaRPr lang="en-US" sz="1800" dirty="0">
              <a:latin typeface="Berlin Sans FB" panose="020E0602020502020306" pitchFamily="34" charset="0"/>
              <a:ea typeface="微软雅黑"/>
              <a:cs typeface="Posterama" panose="020B0504020200020000" pitchFamily="34" charset="0"/>
            </a:endParaRPr>
          </a:p>
        </p:txBody>
      </p:sp>
    </p:spTree>
    <p:extLst>
      <p:ext uri="{BB962C8B-B14F-4D97-AF65-F5344CB8AC3E}">
        <p14:creationId xmlns:p14="http://schemas.microsoft.com/office/powerpoint/2010/main" val="379579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DE2C7-48E7-681C-C408-546A4C00927F}"/>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4E1C3EAD-A0A4-F024-B385-E9BD6B7425F6}"/>
              </a:ext>
            </a:extLst>
          </p:cNvPr>
          <p:cNvSpPr>
            <a:spLocks noGrp="1"/>
          </p:cNvSpPr>
          <p:nvPr>
            <p:ph type="title"/>
          </p:nvPr>
        </p:nvSpPr>
        <p:spPr>
          <a:xfrm>
            <a:off x="191086" y="55629"/>
            <a:ext cx="3761232" cy="1325563"/>
          </a:xfrm>
        </p:spPr>
        <p:txBody>
          <a:bodyPr/>
          <a:lstStyle/>
          <a:p>
            <a:r>
              <a:rPr lang="en-US" sz="4000" dirty="0">
                <a:latin typeface="Berlin Sans FB" panose="020E0602020502020306" pitchFamily="34" charset="0"/>
              </a:rPr>
              <a:t>Methodology</a:t>
            </a:r>
          </a:p>
        </p:txBody>
      </p:sp>
      <p:sp>
        <p:nvSpPr>
          <p:cNvPr id="24" name="TextBox 23">
            <a:extLst>
              <a:ext uri="{FF2B5EF4-FFF2-40B4-BE49-F238E27FC236}">
                <a16:creationId xmlns:a16="http://schemas.microsoft.com/office/drawing/2014/main" id="{B025E359-6A23-79F4-29BE-686E12025DDA}"/>
              </a:ext>
            </a:extLst>
          </p:cNvPr>
          <p:cNvSpPr txBox="1"/>
          <p:nvPr/>
        </p:nvSpPr>
        <p:spPr>
          <a:xfrm>
            <a:off x="407961" y="1165539"/>
            <a:ext cx="10536703" cy="3477875"/>
          </a:xfrm>
          <a:prstGeom prst="rect">
            <a:avLst/>
          </a:prstGeom>
        </p:spPr>
        <p:txBody>
          <a:bodyPr wrap="square" rtlCol="0">
            <a:spAutoFit/>
          </a:bodyPr>
          <a:lstStyle/>
          <a:p>
            <a:r>
              <a:rPr lang="en-US" sz="2000" dirty="0">
                <a:solidFill>
                  <a:schemeClr val="tx2">
                    <a:lumMod val="90000"/>
                    <a:lumOff val="10000"/>
                  </a:schemeClr>
                </a:solidFill>
                <a:latin typeface="Berlin Sans FB" panose="020E0602020502020306" pitchFamily="34" charset="0"/>
              </a:rPr>
              <a:t>4. Model Development:-</a:t>
            </a:r>
          </a:p>
          <a:p>
            <a:r>
              <a:rPr lang="en-US" sz="2000" dirty="0"/>
              <a:t>❖ </a:t>
            </a:r>
            <a:r>
              <a:rPr lang="en-US" sz="2000" dirty="0">
                <a:latin typeface="Berlin Sans FB" panose="020E0602020502020306" pitchFamily="34" charset="0"/>
              </a:rPr>
              <a:t>Initializing a blank English SpaCy model and initializing the NER pipeline.</a:t>
            </a:r>
          </a:p>
          <a:p>
            <a:r>
              <a:rPr lang="en-US" sz="2000" dirty="0">
                <a:latin typeface="Berlin Sans FB" panose="020E0602020502020306" pitchFamily="34" charset="0"/>
              </a:rPr>
              <a:t>❖ Adding two labels for categorizing from the dataset Chemical and Disease. </a:t>
            </a:r>
          </a:p>
          <a:p>
            <a:r>
              <a:rPr lang="en-US" sz="2000" dirty="0">
                <a:latin typeface="Berlin Sans FB" panose="020E0602020502020306" pitchFamily="34" charset="0"/>
              </a:rPr>
              <a:t>❖ The iterative process of Active Learning will start: - </a:t>
            </a:r>
          </a:p>
          <a:p>
            <a:r>
              <a:rPr lang="en-US" sz="2000" dirty="0">
                <a:latin typeface="Berlin Sans FB" panose="020E0602020502020306" pitchFamily="34" charset="0"/>
              </a:rPr>
              <a:t>− Start training the model on Train &amp; Dev dataset in multiple Epochs/Iterations. </a:t>
            </a:r>
          </a:p>
          <a:p>
            <a:r>
              <a:rPr lang="en-US" sz="2000" dirty="0">
                <a:latin typeface="Berlin Sans FB" panose="020E0602020502020306" pitchFamily="34" charset="0"/>
              </a:rPr>
              <a:t>− Labeled data applied to model for label prediction. </a:t>
            </a:r>
          </a:p>
          <a:p>
            <a:r>
              <a:rPr lang="en-US" sz="2000" dirty="0">
                <a:latin typeface="Berlin Sans FB" panose="020E0602020502020306" pitchFamily="34" charset="0"/>
              </a:rPr>
              <a:t>− Identifying predictions with low confidence(Uncertain Predictions). </a:t>
            </a:r>
          </a:p>
          <a:p>
            <a:r>
              <a:rPr lang="en-US" sz="2000" dirty="0">
                <a:latin typeface="Berlin Sans FB" panose="020E0602020502020306" pitchFamily="34" charset="0"/>
              </a:rPr>
              <a:t>− Ignoring the lines from Training &amp; Development datasets if entity  misalignments are found. </a:t>
            </a:r>
          </a:p>
          <a:p>
            <a:r>
              <a:rPr lang="en-US" sz="2000" dirty="0">
                <a:latin typeface="Berlin Sans FB" panose="020E0602020502020306" pitchFamily="34" charset="0"/>
              </a:rPr>
              <a:t>− Hyperparameter Tuning to increase the model accuracy.(Epochs, Batches, Dropout Rate) </a:t>
            </a:r>
            <a:endParaRPr lang="en-US" sz="2000" dirty="0">
              <a:solidFill>
                <a:schemeClr val="tx2">
                  <a:lumMod val="90000"/>
                  <a:lumOff val="10000"/>
                </a:schemeClr>
              </a:solidFill>
              <a:latin typeface="Berlin Sans FB" panose="020E0602020502020306" pitchFamily="34" charset="0"/>
            </a:endParaRPr>
          </a:p>
          <a:p>
            <a:r>
              <a:rPr lang="en-US" sz="2000" dirty="0">
                <a:latin typeface="Berlin Sans FB" panose="020E0602020502020306" pitchFamily="34" charset="0"/>
              </a:rPr>
              <a:t>    </a:t>
            </a:r>
            <a:br>
              <a:rPr lang="en-US" sz="2000" dirty="0">
                <a:solidFill>
                  <a:schemeClr val="tx2">
                    <a:lumMod val="90000"/>
                    <a:lumOff val="10000"/>
                  </a:schemeClr>
                </a:solidFill>
                <a:latin typeface="Berlin Sans FB" panose="020E0602020502020306" pitchFamily="34" charset="0"/>
              </a:rPr>
            </a:br>
            <a:endParaRPr lang="en-US" sz="2000" dirty="0">
              <a:solidFill>
                <a:prstClr val="white"/>
              </a:solidFill>
              <a:latin typeface="Berlin Sans FB" panose="020E0602020502020306"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81EA6481-8CC9-CE51-56A4-C7FF49BA37FD}"/>
              </a:ext>
            </a:extLst>
          </p:cNvPr>
          <p:cNvPicPr>
            <a:picLocks noChangeAspect="1"/>
          </p:cNvPicPr>
          <p:nvPr/>
        </p:nvPicPr>
        <p:blipFill>
          <a:blip r:embed="rId3"/>
          <a:stretch>
            <a:fillRect/>
          </a:stretch>
        </p:blipFill>
        <p:spPr>
          <a:xfrm>
            <a:off x="607608" y="4427760"/>
            <a:ext cx="5391902" cy="1714739"/>
          </a:xfrm>
          <a:prstGeom prst="rect">
            <a:avLst/>
          </a:prstGeom>
        </p:spPr>
      </p:pic>
      <p:pic>
        <p:nvPicPr>
          <p:cNvPr id="5" name="Picture 4">
            <a:extLst>
              <a:ext uri="{FF2B5EF4-FFF2-40B4-BE49-F238E27FC236}">
                <a16:creationId xmlns:a16="http://schemas.microsoft.com/office/drawing/2014/main" id="{60E17FAF-1355-4551-0191-8E85F237E278}"/>
              </a:ext>
            </a:extLst>
          </p:cNvPr>
          <p:cNvPicPr>
            <a:picLocks noChangeAspect="1"/>
          </p:cNvPicPr>
          <p:nvPr/>
        </p:nvPicPr>
        <p:blipFill>
          <a:blip r:embed="rId4"/>
          <a:stretch>
            <a:fillRect/>
          </a:stretch>
        </p:blipFill>
        <p:spPr>
          <a:xfrm>
            <a:off x="7515185" y="4418233"/>
            <a:ext cx="3429479" cy="1724266"/>
          </a:xfrm>
          <a:prstGeom prst="rect">
            <a:avLst/>
          </a:prstGeom>
        </p:spPr>
      </p:pic>
      <p:sp>
        <p:nvSpPr>
          <p:cNvPr id="6" name="TextBox 5">
            <a:extLst>
              <a:ext uri="{FF2B5EF4-FFF2-40B4-BE49-F238E27FC236}">
                <a16:creationId xmlns:a16="http://schemas.microsoft.com/office/drawing/2014/main" id="{1D4F780A-CD2D-18F6-0973-DC95316AA6D9}"/>
              </a:ext>
            </a:extLst>
          </p:cNvPr>
          <p:cNvSpPr txBox="1"/>
          <p:nvPr/>
        </p:nvSpPr>
        <p:spPr>
          <a:xfrm>
            <a:off x="7515185" y="6288168"/>
            <a:ext cx="3334043" cy="369332"/>
          </a:xfrm>
          <a:prstGeom prst="rect">
            <a:avLst/>
          </a:prstGeom>
        </p:spPr>
        <p:txBody>
          <a:bodyPr wrap="square" rtlCol="0">
            <a:spAutoFit/>
          </a:bodyPr>
          <a:lstStyle/>
          <a:p>
            <a:pPr marL="0" indent="0" algn="ctr">
              <a:lnSpc>
                <a:spcPct val="100000"/>
              </a:lnSpc>
              <a:spcBef>
                <a:spcPts val="0"/>
              </a:spcBef>
              <a:buFontTx/>
              <a:buNone/>
            </a:pPr>
            <a:r>
              <a:rPr lang="en-US" dirty="0">
                <a:latin typeface="Berlin Sans FB" panose="020E0602020502020306" pitchFamily="34" charset="0"/>
                <a:ea typeface="微软雅黑"/>
                <a:cs typeface="Posterama" panose="020B0504020200020000" pitchFamily="34" charset="0"/>
              </a:rPr>
              <a:t>Losses per Training Cycle</a:t>
            </a:r>
            <a:endParaRPr lang="en-US" sz="1800" dirty="0">
              <a:latin typeface="Berlin Sans FB" panose="020E0602020502020306"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207459B0-9F55-BA97-779F-36746715FAAE}"/>
              </a:ext>
            </a:extLst>
          </p:cNvPr>
          <p:cNvSpPr txBox="1"/>
          <p:nvPr/>
        </p:nvSpPr>
        <p:spPr>
          <a:xfrm>
            <a:off x="1342773" y="6288168"/>
            <a:ext cx="3334043"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Berlin Sans FB" panose="020E0602020502020306" pitchFamily="34" charset="0"/>
                <a:ea typeface="微软雅黑"/>
                <a:cs typeface="Posterama" panose="020B0504020200020000" pitchFamily="34" charset="0"/>
              </a:rPr>
              <a:t>Model Training Phase </a:t>
            </a:r>
          </a:p>
        </p:txBody>
      </p:sp>
    </p:spTree>
    <p:extLst>
      <p:ext uri="{BB962C8B-B14F-4D97-AF65-F5344CB8AC3E}">
        <p14:creationId xmlns:p14="http://schemas.microsoft.com/office/powerpoint/2010/main" val="101720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EDD9-8DF3-45DA-A901-420F02DB2AA6}"/>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F403749C-8630-E076-17D5-0B8F112E3B53}"/>
              </a:ext>
            </a:extLst>
          </p:cNvPr>
          <p:cNvSpPr>
            <a:spLocks noGrp="1"/>
          </p:cNvSpPr>
          <p:nvPr>
            <p:ph type="title"/>
          </p:nvPr>
        </p:nvSpPr>
        <p:spPr>
          <a:xfrm>
            <a:off x="191086" y="55629"/>
            <a:ext cx="3761232" cy="1325563"/>
          </a:xfrm>
        </p:spPr>
        <p:txBody>
          <a:bodyPr/>
          <a:lstStyle/>
          <a:p>
            <a:r>
              <a:rPr lang="en-US" sz="4000" dirty="0">
                <a:latin typeface="Berlin Sans FB" panose="020E0602020502020306" pitchFamily="34" charset="0"/>
              </a:rPr>
              <a:t>Methodology</a:t>
            </a:r>
          </a:p>
        </p:txBody>
      </p:sp>
      <p:sp>
        <p:nvSpPr>
          <p:cNvPr id="24" name="TextBox 23">
            <a:extLst>
              <a:ext uri="{FF2B5EF4-FFF2-40B4-BE49-F238E27FC236}">
                <a16:creationId xmlns:a16="http://schemas.microsoft.com/office/drawing/2014/main" id="{49944F6B-04EC-A180-5A69-AA99C3BD6829}"/>
              </a:ext>
            </a:extLst>
          </p:cNvPr>
          <p:cNvSpPr txBox="1"/>
          <p:nvPr/>
        </p:nvSpPr>
        <p:spPr>
          <a:xfrm>
            <a:off x="407961" y="1113917"/>
            <a:ext cx="10536703" cy="3170099"/>
          </a:xfrm>
          <a:prstGeom prst="rect">
            <a:avLst/>
          </a:prstGeom>
        </p:spPr>
        <p:txBody>
          <a:bodyPr wrap="square" rtlCol="0">
            <a:spAutoFit/>
          </a:bodyPr>
          <a:lstStyle/>
          <a:p>
            <a:r>
              <a:rPr lang="en-US" sz="2000" dirty="0">
                <a:solidFill>
                  <a:schemeClr val="tx2">
                    <a:lumMod val="90000"/>
                    <a:lumOff val="10000"/>
                  </a:schemeClr>
                </a:solidFill>
                <a:latin typeface="Berlin Sans FB" panose="020E0602020502020306" pitchFamily="34" charset="0"/>
              </a:rPr>
              <a:t>5. Model Evaluation:-</a:t>
            </a:r>
          </a:p>
          <a:p>
            <a:r>
              <a:rPr lang="en-US" sz="2000" dirty="0">
                <a:latin typeface="Berlin Sans FB" panose="020E0602020502020306" pitchFamily="34" charset="0"/>
              </a:rPr>
              <a:t>In this phase trained model will be used to test the unlabeled and unseen data(Test set).</a:t>
            </a:r>
          </a:p>
          <a:p>
            <a:r>
              <a:rPr lang="en-US" sz="2000" dirty="0">
                <a:solidFill>
                  <a:schemeClr val="tx2">
                    <a:lumMod val="90000"/>
                    <a:lumOff val="10000"/>
                  </a:schemeClr>
                </a:solidFill>
                <a:latin typeface="Berlin Sans FB" panose="020E0602020502020306" pitchFamily="34" charset="0"/>
              </a:rPr>
              <a:t>For computing the performance of the model, evaluation metrics are calculated.</a:t>
            </a:r>
          </a:p>
          <a:p>
            <a:pPr>
              <a:buNone/>
            </a:pPr>
            <a:r>
              <a:rPr lang="en-US" sz="2000" dirty="0">
                <a:latin typeface="Berlin Sans FB" panose="020E0602020502020306" pitchFamily="34" charset="0"/>
              </a:rPr>
              <a:t>Key Evaluation Metrics for Model Performance</a:t>
            </a:r>
          </a:p>
          <a:p>
            <a:pPr>
              <a:buFont typeface="+mj-lt"/>
              <a:buAutoNum type="arabicPeriod"/>
            </a:pPr>
            <a:r>
              <a:rPr lang="en-US" sz="2000" dirty="0">
                <a:latin typeface="Berlin Sans FB" panose="020E0602020502020306" pitchFamily="34" charset="0"/>
              </a:rPr>
              <a:t>  </a:t>
            </a:r>
            <a:r>
              <a:rPr lang="en-US" sz="2000" u="sng" dirty="0">
                <a:latin typeface="Berlin Sans FB" panose="020E0602020502020306" pitchFamily="34" charset="0"/>
              </a:rPr>
              <a:t>Precision (Positive Predictive Value) </a:t>
            </a:r>
            <a:r>
              <a:rPr lang="en-US" sz="2000" dirty="0">
                <a:latin typeface="Berlin Sans FB" panose="020E0602020502020306" pitchFamily="34" charset="0"/>
              </a:rPr>
              <a:t>– Measures how many predicted positives are correct.</a:t>
            </a:r>
          </a:p>
          <a:p>
            <a:pPr>
              <a:buFont typeface="+mj-lt"/>
              <a:buAutoNum type="arabicPeriod"/>
            </a:pPr>
            <a:r>
              <a:rPr lang="en-US" sz="2000" dirty="0">
                <a:latin typeface="Berlin Sans FB" panose="020E0602020502020306" pitchFamily="34" charset="0"/>
              </a:rPr>
              <a:t> </a:t>
            </a:r>
            <a:r>
              <a:rPr lang="en-US" sz="2000" u="sng" dirty="0">
                <a:latin typeface="Berlin Sans FB" panose="020E0602020502020306" pitchFamily="34" charset="0"/>
              </a:rPr>
              <a:t>Recall (Sensitivity/True Positive Rate) </a:t>
            </a:r>
            <a:r>
              <a:rPr lang="en-US" sz="2000" dirty="0">
                <a:latin typeface="Berlin Sans FB" panose="020E0602020502020306" pitchFamily="34" charset="0"/>
              </a:rPr>
              <a:t>– Measures how many actual positives are correctly predicted.</a:t>
            </a:r>
          </a:p>
          <a:p>
            <a:pPr>
              <a:buFont typeface="+mj-lt"/>
              <a:buAutoNum type="arabicPeriod"/>
            </a:pPr>
            <a:r>
              <a:rPr lang="en-US" sz="2000" dirty="0">
                <a:latin typeface="Berlin Sans FB" panose="020E0602020502020306" pitchFamily="34" charset="0"/>
              </a:rPr>
              <a:t> </a:t>
            </a:r>
            <a:r>
              <a:rPr lang="en-US" sz="2000" u="sng" dirty="0">
                <a:latin typeface="Berlin Sans FB" panose="020E0602020502020306" pitchFamily="34" charset="0"/>
              </a:rPr>
              <a:t>F1-score</a:t>
            </a:r>
            <a:r>
              <a:rPr lang="en-US" sz="2000" dirty="0">
                <a:latin typeface="Berlin Sans FB" panose="020E0602020502020306" pitchFamily="34" charset="0"/>
              </a:rPr>
              <a:t> – Harmonic mean of Precision and Recall, balancing both.</a:t>
            </a:r>
          </a:p>
          <a:p>
            <a:pPr>
              <a:buFont typeface="+mj-lt"/>
              <a:buAutoNum type="arabicPeriod"/>
            </a:pPr>
            <a:r>
              <a:rPr lang="en-US" sz="2000" dirty="0">
                <a:latin typeface="Berlin Sans FB" panose="020E0602020502020306" pitchFamily="34" charset="0"/>
              </a:rPr>
              <a:t> </a:t>
            </a:r>
            <a:r>
              <a:rPr lang="en-US" sz="2000" u="sng" dirty="0">
                <a:latin typeface="Berlin Sans FB" panose="020E0602020502020306" pitchFamily="34" charset="0"/>
              </a:rPr>
              <a:t>Confusion Matrix</a:t>
            </a:r>
            <a:r>
              <a:rPr lang="en-US" sz="2000" dirty="0">
                <a:latin typeface="Berlin Sans FB" panose="020E0602020502020306" pitchFamily="34" charset="0"/>
              </a:rPr>
              <a:t> – Summarizes model performance using TP, FP, FN, and TN, mainly for classification models.</a:t>
            </a:r>
          </a:p>
        </p:txBody>
      </p:sp>
      <p:pic>
        <p:nvPicPr>
          <p:cNvPr id="4" name="Picture 3">
            <a:extLst>
              <a:ext uri="{FF2B5EF4-FFF2-40B4-BE49-F238E27FC236}">
                <a16:creationId xmlns:a16="http://schemas.microsoft.com/office/drawing/2014/main" id="{096E2509-A5EE-4778-BE2E-CA0E5302FAEA}"/>
              </a:ext>
            </a:extLst>
          </p:cNvPr>
          <p:cNvPicPr>
            <a:picLocks noChangeAspect="1"/>
          </p:cNvPicPr>
          <p:nvPr/>
        </p:nvPicPr>
        <p:blipFill>
          <a:blip r:embed="rId3"/>
          <a:stretch>
            <a:fillRect/>
          </a:stretch>
        </p:blipFill>
        <p:spPr>
          <a:xfrm>
            <a:off x="503507" y="4255880"/>
            <a:ext cx="7107114" cy="2513195"/>
          </a:xfrm>
          <a:prstGeom prst="rect">
            <a:avLst/>
          </a:prstGeom>
        </p:spPr>
      </p:pic>
    </p:spTree>
    <p:extLst>
      <p:ext uri="{BB962C8B-B14F-4D97-AF65-F5344CB8AC3E}">
        <p14:creationId xmlns:p14="http://schemas.microsoft.com/office/powerpoint/2010/main" val="147083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sz="4000" dirty="0">
                <a:latin typeface="Berlin Sans FB" panose="020E0602020502020306" pitchFamily="34" charset="0"/>
              </a:rPr>
              <a:t>Evaluation Results</a:t>
            </a:r>
          </a:p>
        </p:txBody>
      </p:sp>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a:xfrm>
            <a:off x="1904988" y="4416565"/>
            <a:ext cx="1877575" cy="506399"/>
          </a:xfrm>
        </p:spPr>
        <p:txBody>
          <a:bodyPr/>
          <a:lstStyle/>
          <a:p>
            <a:r>
              <a:rPr lang="en-US" altLang="zh-CN" dirty="0"/>
              <a:t>Precision </a:t>
            </a:r>
          </a:p>
          <a:p>
            <a:endParaRPr lang="zh-CN" altLang="en-US" dirty="0"/>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3971532" y="4416565"/>
            <a:ext cx="1877575" cy="506399"/>
          </a:xfrm>
        </p:spPr>
        <p:txBody>
          <a:bodyPr/>
          <a:lstStyle/>
          <a:p>
            <a:r>
              <a:rPr lang="en-US" altLang="zh-CN" dirty="0"/>
              <a:t>Recall </a:t>
            </a:r>
          </a:p>
          <a:p>
            <a:endParaRPr lang="zh-CN" altLang="en-US" dirty="0"/>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a:xfrm>
            <a:off x="6157116" y="4416565"/>
            <a:ext cx="1877575" cy="506399"/>
          </a:xfrm>
        </p:spPr>
        <p:txBody>
          <a:bodyPr/>
          <a:lstStyle/>
          <a:p>
            <a:r>
              <a:rPr lang="en-US" altLang="zh-CN" dirty="0"/>
              <a:t>F1 - Score</a:t>
            </a:r>
          </a:p>
          <a:p>
            <a:endParaRPr lang="zh-CN" altLang="en-US" dirty="0"/>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8342700" y="4416565"/>
            <a:ext cx="1877575" cy="506399"/>
          </a:xfrm>
        </p:spPr>
        <p:txBody>
          <a:bodyPr/>
          <a:lstStyle/>
          <a:p>
            <a:r>
              <a:rPr lang="en-US" altLang="zh-CN" dirty="0"/>
              <a:t>Accuracy</a:t>
            </a:r>
          </a:p>
          <a:p>
            <a:endParaRPr lang="zh-CN" altLang="en-US" dirty="0"/>
          </a:p>
        </p:txBody>
      </p:sp>
      <p:sp>
        <p:nvSpPr>
          <p:cNvPr id="59" name="Hexagon 58">
            <a:extLst>
              <a:ext uri="{FF2B5EF4-FFF2-40B4-BE49-F238E27FC236}">
                <a16:creationId xmlns:a16="http://schemas.microsoft.com/office/drawing/2014/main" id="{B329F3C8-9F1E-7734-5C17-874056E9CDD5}"/>
              </a:ext>
            </a:extLst>
          </p:cNvPr>
          <p:cNvSpPr/>
          <p:nvPr/>
        </p:nvSpPr>
        <p:spPr>
          <a:xfrm rot="16200000">
            <a:off x="2026198" y="2208179"/>
            <a:ext cx="1787494" cy="1563311"/>
          </a:xfrm>
          <a:prstGeom prst="hexagon">
            <a:avLst>
              <a:gd name="adj" fmla="val 29499"/>
              <a:gd name="vf" fmla="val 115470"/>
            </a:avLst>
          </a:prstGeom>
          <a:solidFill>
            <a:schemeClr val="accent2">
              <a:lumMod val="20000"/>
              <a:lumOff val="80000"/>
            </a:schemeClr>
          </a:solidFill>
          <a:ln>
            <a:solidFill>
              <a:srgbClr val="FCD4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8F86924E-EC89-D5F4-8C06-02CFBFD43BF8}"/>
              </a:ext>
            </a:extLst>
          </p:cNvPr>
          <p:cNvSpPr/>
          <p:nvPr/>
        </p:nvSpPr>
        <p:spPr>
          <a:xfrm rot="16200000">
            <a:off x="4063670" y="2205832"/>
            <a:ext cx="1787494" cy="1563311"/>
          </a:xfrm>
          <a:prstGeom prst="hexagon">
            <a:avLst>
              <a:gd name="adj" fmla="val 29499"/>
              <a:gd name="vf" fmla="val 115470"/>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08F048CA-F23F-99AD-8F3B-4FCE1450FE33}"/>
              </a:ext>
            </a:extLst>
          </p:cNvPr>
          <p:cNvSpPr/>
          <p:nvPr/>
        </p:nvSpPr>
        <p:spPr>
          <a:xfrm rot="16200000">
            <a:off x="6216024" y="2205832"/>
            <a:ext cx="1787494" cy="1563311"/>
          </a:xfrm>
          <a:prstGeom prst="hexagon">
            <a:avLst>
              <a:gd name="adj" fmla="val 29499"/>
              <a:gd name="vf" fmla="val 115470"/>
            </a:avLst>
          </a:prstGeom>
          <a:solidFill>
            <a:schemeClr val="bg2">
              <a:lumMod val="9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B4809359-0CF8-6446-E20A-64858CCA0CEA}"/>
              </a:ext>
            </a:extLst>
          </p:cNvPr>
          <p:cNvSpPr/>
          <p:nvPr/>
        </p:nvSpPr>
        <p:spPr>
          <a:xfrm rot="16200000">
            <a:off x="8298048" y="2205831"/>
            <a:ext cx="1787494" cy="1563311"/>
          </a:xfrm>
          <a:prstGeom prst="hexagon">
            <a:avLst>
              <a:gd name="adj" fmla="val 29499"/>
              <a:gd name="vf" fmla="val 115470"/>
            </a:avLst>
          </a:prstGeom>
          <a:solidFill>
            <a:srgbClr val="FF9F9F"/>
          </a:solidFill>
          <a:ln>
            <a:solidFill>
              <a:srgbClr val="FF9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CEC3211E-9574-24AC-AC09-78ED5ABE3B80}"/>
              </a:ext>
            </a:extLst>
          </p:cNvPr>
          <p:cNvSpPr txBox="1"/>
          <p:nvPr/>
        </p:nvSpPr>
        <p:spPr>
          <a:xfrm>
            <a:off x="2279865" y="2695098"/>
            <a:ext cx="1280160" cy="584775"/>
          </a:xfrm>
          <a:prstGeom prst="rect">
            <a:avLst/>
          </a:prstGeom>
        </p:spPr>
        <p:txBody>
          <a:bodyPr wrap="square" rtlCol="0">
            <a:spAutoFit/>
          </a:bodyPr>
          <a:lstStyle/>
          <a:p>
            <a:pPr marL="0" indent="0" algn="ctr">
              <a:lnSpc>
                <a:spcPct val="100000"/>
              </a:lnSpc>
              <a:spcBef>
                <a:spcPts val="0"/>
              </a:spcBef>
              <a:buFontTx/>
              <a:buNone/>
            </a:pPr>
            <a:r>
              <a:rPr lang="en-US" sz="3200" dirty="0">
                <a:latin typeface="Berlin Sans FB" panose="020E0602020502020306" pitchFamily="34" charset="0"/>
                <a:ea typeface="微软雅黑"/>
                <a:cs typeface="Posterama" panose="020B0504020200020000" pitchFamily="34" charset="0"/>
              </a:rPr>
              <a:t>81.23%</a:t>
            </a:r>
          </a:p>
        </p:txBody>
      </p:sp>
      <p:sp>
        <p:nvSpPr>
          <p:cNvPr id="64" name="TextBox 63">
            <a:extLst>
              <a:ext uri="{FF2B5EF4-FFF2-40B4-BE49-F238E27FC236}">
                <a16:creationId xmlns:a16="http://schemas.microsoft.com/office/drawing/2014/main" id="{F55CFAB0-34A3-0F57-E160-5A5F94E3420D}"/>
              </a:ext>
            </a:extLst>
          </p:cNvPr>
          <p:cNvSpPr txBox="1"/>
          <p:nvPr/>
        </p:nvSpPr>
        <p:spPr>
          <a:xfrm>
            <a:off x="4175761" y="2695097"/>
            <a:ext cx="1563312" cy="584775"/>
          </a:xfrm>
          <a:prstGeom prst="rect">
            <a:avLst/>
          </a:prstGeom>
        </p:spPr>
        <p:txBody>
          <a:bodyPr wrap="square" rtlCol="0">
            <a:spAutoFit/>
          </a:bodyPr>
          <a:lstStyle/>
          <a:p>
            <a:pPr marL="0" indent="0" algn="ctr">
              <a:lnSpc>
                <a:spcPct val="100000"/>
              </a:lnSpc>
              <a:spcBef>
                <a:spcPts val="0"/>
              </a:spcBef>
              <a:buFontTx/>
              <a:buNone/>
            </a:pPr>
            <a:r>
              <a:rPr lang="en-US" sz="3200" dirty="0">
                <a:latin typeface="Berlin Sans FB" panose="020E0602020502020306" pitchFamily="34" charset="0"/>
                <a:ea typeface="微软雅黑"/>
                <a:cs typeface="Posterama" panose="020B0504020200020000" pitchFamily="34" charset="0"/>
              </a:rPr>
              <a:t>74.56%</a:t>
            </a:r>
          </a:p>
        </p:txBody>
      </p:sp>
      <p:sp>
        <p:nvSpPr>
          <p:cNvPr id="65" name="TextBox 64">
            <a:extLst>
              <a:ext uri="{FF2B5EF4-FFF2-40B4-BE49-F238E27FC236}">
                <a16:creationId xmlns:a16="http://schemas.microsoft.com/office/drawing/2014/main" id="{7790ACCE-8F1C-691E-0E43-11AB040E13D5}"/>
              </a:ext>
            </a:extLst>
          </p:cNvPr>
          <p:cNvSpPr txBox="1"/>
          <p:nvPr/>
        </p:nvSpPr>
        <p:spPr>
          <a:xfrm>
            <a:off x="6453735" y="2691580"/>
            <a:ext cx="1437691" cy="584775"/>
          </a:xfrm>
          <a:prstGeom prst="rect">
            <a:avLst/>
          </a:prstGeom>
        </p:spPr>
        <p:txBody>
          <a:bodyPr wrap="square" rtlCol="0">
            <a:spAutoFit/>
          </a:bodyPr>
          <a:lstStyle/>
          <a:p>
            <a:pPr marL="0" indent="0" algn="ctr">
              <a:lnSpc>
                <a:spcPct val="100000"/>
              </a:lnSpc>
              <a:spcBef>
                <a:spcPts val="0"/>
              </a:spcBef>
              <a:buFontTx/>
              <a:buNone/>
            </a:pPr>
            <a:r>
              <a:rPr lang="en-US" sz="3200" dirty="0">
                <a:latin typeface="Berlin Sans FB" panose="020E0602020502020306" pitchFamily="34" charset="0"/>
                <a:ea typeface="微软雅黑"/>
                <a:cs typeface="Posterama" panose="020B0504020200020000" pitchFamily="34" charset="0"/>
              </a:rPr>
              <a:t>77.75%</a:t>
            </a:r>
          </a:p>
        </p:txBody>
      </p:sp>
      <p:sp>
        <p:nvSpPr>
          <p:cNvPr id="66" name="TextBox 65">
            <a:extLst>
              <a:ext uri="{FF2B5EF4-FFF2-40B4-BE49-F238E27FC236}">
                <a16:creationId xmlns:a16="http://schemas.microsoft.com/office/drawing/2014/main" id="{2494D6B2-3FBF-672A-3BFA-C761562894A3}"/>
              </a:ext>
            </a:extLst>
          </p:cNvPr>
          <p:cNvSpPr txBox="1"/>
          <p:nvPr/>
        </p:nvSpPr>
        <p:spPr>
          <a:xfrm>
            <a:off x="8433557" y="2691579"/>
            <a:ext cx="1539894" cy="584775"/>
          </a:xfrm>
          <a:prstGeom prst="rect">
            <a:avLst/>
          </a:prstGeom>
        </p:spPr>
        <p:txBody>
          <a:bodyPr wrap="square" rtlCol="0">
            <a:spAutoFit/>
          </a:bodyPr>
          <a:lstStyle/>
          <a:p>
            <a:pPr marL="0" indent="0" algn="ctr">
              <a:lnSpc>
                <a:spcPct val="100000"/>
              </a:lnSpc>
              <a:spcBef>
                <a:spcPts val="0"/>
              </a:spcBef>
              <a:buFontTx/>
              <a:buNone/>
            </a:pPr>
            <a:r>
              <a:rPr lang="en-US" sz="3200" dirty="0">
                <a:latin typeface="Berlin Sans FB" panose="020E0602020502020306" pitchFamily="34" charset="0"/>
                <a:ea typeface="微软雅黑"/>
                <a:cs typeface="Posterama" panose="020B0504020200020000" pitchFamily="34" charset="0"/>
              </a:rPr>
              <a:t>95.72%</a:t>
            </a:r>
          </a:p>
        </p:txBody>
      </p:sp>
      <mc:AlternateContent xmlns:mc="http://schemas.openxmlformats.org/markup-compatibility/2006" xmlns:a14="http://schemas.microsoft.com/office/drawing/2010/main">
        <mc:Choice Requires="a14">
          <p:sp>
            <p:nvSpPr>
              <p:cNvPr id="68" name="Text Placeholder 67">
                <a:extLst>
                  <a:ext uri="{FF2B5EF4-FFF2-40B4-BE49-F238E27FC236}">
                    <a16:creationId xmlns:a16="http://schemas.microsoft.com/office/drawing/2014/main" id="{9B6DECE4-C23A-2500-56EC-EFD314F6DA68}"/>
                  </a:ext>
                </a:extLst>
              </p:cNvPr>
              <p:cNvSpPr>
                <a:spLocks noGrp="1"/>
              </p:cNvSpPr>
              <p:nvPr>
                <p:ph type="body" sz="quarter" idx="28"/>
              </p:nvPr>
            </p:nvSpPr>
            <p:spPr>
              <a:xfrm>
                <a:off x="1904988" y="5098095"/>
                <a:ext cx="1877575" cy="856855"/>
              </a:xfrm>
            </p:spPr>
            <p: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𝑃𝑟𝑒𝑐𝑖𝑠𝑖𝑜𝑛</m:t>
                      </m:r>
                      <m:r>
                        <a:rPr lang="en-US" b="0" i="1"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𝑇𝑃</m:t>
                          </m:r>
                        </m:num>
                        <m:den>
                          <m:r>
                            <a:rPr lang="en-US" b="0" i="1" dirty="0" smtClean="0">
                              <a:latin typeface="Cambria Math" panose="02040503050406030204" pitchFamily="18" charset="0"/>
                            </a:rPr>
                            <m:t>𝑇𝑃</m:t>
                          </m:r>
                          <m:r>
                            <a:rPr lang="en-US" b="0" i="1" dirty="0" smtClean="0">
                              <a:latin typeface="Cambria Math" panose="02040503050406030204" pitchFamily="18" charset="0"/>
                            </a:rPr>
                            <m:t>+</m:t>
                          </m:r>
                          <m:r>
                            <a:rPr lang="en-US" b="0" i="1" dirty="0" smtClean="0">
                              <a:latin typeface="Cambria Math" panose="02040503050406030204" pitchFamily="18" charset="0"/>
                            </a:rPr>
                            <m:t>𝐹𝑃</m:t>
                          </m:r>
                        </m:den>
                      </m:f>
                    </m:oMath>
                  </m:oMathPara>
                </a14:m>
                <a:endParaRPr lang="en-US" dirty="0"/>
              </a:p>
              <a:p>
                <a:endParaRPr lang="en-US" dirty="0"/>
              </a:p>
            </p:txBody>
          </p:sp>
        </mc:Choice>
        <mc:Fallback xmlns="">
          <p:sp>
            <p:nvSpPr>
              <p:cNvPr id="68" name="Text Placeholder 67">
                <a:extLst>
                  <a:ext uri="{FF2B5EF4-FFF2-40B4-BE49-F238E27FC236}">
                    <a16:creationId xmlns:a16="http://schemas.microsoft.com/office/drawing/2014/main" id="{9B6DECE4-C23A-2500-56EC-EFD314F6DA68}"/>
                  </a:ext>
                </a:extLst>
              </p:cNvPr>
              <p:cNvSpPr>
                <a:spLocks noGrp="1" noRot="1" noChangeAspect="1" noMove="1" noResize="1" noEditPoints="1" noAdjustHandles="1" noChangeArrowheads="1" noChangeShapeType="1" noTextEdit="1"/>
              </p:cNvSpPr>
              <p:nvPr>
                <p:ph type="body" sz="quarter" idx="28"/>
              </p:nvPr>
            </p:nvSpPr>
            <p:spPr>
              <a:xfrm>
                <a:off x="1904988" y="5098095"/>
                <a:ext cx="1877575" cy="856855"/>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 Placeholder 67">
                <a:extLst>
                  <a:ext uri="{FF2B5EF4-FFF2-40B4-BE49-F238E27FC236}">
                    <a16:creationId xmlns:a16="http://schemas.microsoft.com/office/drawing/2014/main" id="{CE24A668-9F41-07CE-8E55-67DC824F8253}"/>
                  </a:ext>
                </a:extLst>
              </p:cNvPr>
              <p:cNvSpPr txBox="1">
                <a:spLocks/>
              </p:cNvSpPr>
              <p:nvPr/>
            </p:nvSpPr>
            <p:spPr>
              <a:xfrm>
                <a:off x="4004669" y="5098980"/>
                <a:ext cx="1877575" cy="856855"/>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lang="en-US" altLang="zh-CN" sz="1400" b="0" i="0" kern="1200" dirty="0">
                    <a:solidFill>
                      <a:schemeClr val="accent6"/>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𝑅𝑒𝑐𝑎𝑙𝑙</m:t>
                      </m:r>
                      <m:r>
                        <a:rPr lang="ar-AE" i="1" smtClean="0">
                          <a:latin typeface="Cambria Math" panose="02040503050406030204" pitchFamily="18" charset="0"/>
                        </a:rPr>
                        <m:t>=</m:t>
                      </m:r>
                      <m:f>
                        <m:fPr>
                          <m:ctrlPr>
                            <a:rPr lang="ar-AE" i="1" smtClean="0">
                              <a:latin typeface="Cambria Math" panose="02040503050406030204" pitchFamily="18" charset="0"/>
                            </a:rPr>
                          </m:ctrlPr>
                        </m:fPr>
                        <m:num>
                          <m:r>
                            <a:rPr lang="ar-AE" i="1" smtClean="0">
                              <a:latin typeface="Cambria Math" panose="02040503050406030204" pitchFamily="18" charset="0"/>
                            </a:rPr>
                            <m:t>𝑇𝑃</m:t>
                          </m:r>
                        </m:num>
                        <m:den>
                          <m:r>
                            <a:rPr lang="ar-AE" i="1" smtClean="0">
                              <a:latin typeface="Cambria Math" panose="02040503050406030204" pitchFamily="18" charset="0"/>
                            </a:rPr>
                            <m:t>𝑇𝑃</m:t>
                          </m:r>
                          <m:r>
                            <a:rPr lang="ar-AE"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ar-AE" dirty="0"/>
              </a:p>
              <a:p>
                <a:endParaRPr lang="ar-AE" dirty="0"/>
              </a:p>
            </p:txBody>
          </p:sp>
        </mc:Choice>
        <mc:Fallback xmlns="">
          <p:sp>
            <p:nvSpPr>
              <p:cNvPr id="76" name="Text Placeholder 67">
                <a:extLst>
                  <a:ext uri="{FF2B5EF4-FFF2-40B4-BE49-F238E27FC236}">
                    <a16:creationId xmlns:a16="http://schemas.microsoft.com/office/drawing/2014/main" id="{CE24A668-9F41-07CE-8E55-67DC824F8253}"/>
                  </a:ext>
                </a:extLst>
              </p:cNvPr>
              <p:cNvSpPr txBox="1">
                <a:spLocks noRot="1" noChangeAspect="1" noMove="1" noResize="1" noEditPoints="1" noAdjustHandles="1" noChangeArrowheads="1" noChangeShapeType="1" noTextEdit="1"/>
              </p:cNvSpPr>
              <p:nvPr/>
            </p:nvSpPr>
            <p:spPr>
              <a:xfrm>
                <a:off x="4004669" y="5098980"/>
                <a:ext cx="1877575" cy="85685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Placeholder 67">
                <a:extLst>
                  <a:ext uri="{FF2B5EF4-FFF2-40B4-BE49-F238E27FC236}">
                    <a16:creationId xmlns:a16="http://schemas.microsoft.com/office/drawing/2014/main" id="{1F936515-3491-CA40-337B-62D9EDF166E8}"/>
                  </a:ext>
                </a:extLst>
              </p:cNvPr>
              <p:cNvSpPr txBox="1">
                <a:spLocks/>
              </p:cNvSpPr>
              <p:nvPr/>
            </p:nvSpPr>
            <p:spPr>
              <a:xfrm>
                <a:off x="5882244" y="5145377"/>
                <a:ext cx="2440720" cy="856855"/>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lang="en-US" altLang="zh-CN" sz="1400" b="0" i="0" kern="1200" dirty="0">
                    <a:solidFill>
                      <a:schemeClr val="accent6"/>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1</m:t>
                      </m:r>
                      <m:r>
                        <a:rPr lang="ar-AE" i="1" smtClean="0">
                          <a:latin typeface="Cambria Math" panose="02040503050406030204" pitchFamily="18" charset="0"/>
                        </a:rPr>
                        <m:t>=</m:t>
                      </m:r>
                      <m:f>
                        <m:fPr>
                          <m:ctrlPr>
                            <a:rPr lang="ar-AE"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𝑟𝑒𝑐𝑎𝑙𝑙</m:t>
                          </m:r>
                        </m:num>
                        <m:den>
                          <m:r>
                            <a:rPr lang="en-US" b="0" i="1" smtClean="0">
                              <a:latin typeface="Cambria Math" panose="02040503050406030204" pitchFamily="18" charset="0"/>
                            </a:rPr>
                            <m:t>𝑝𝑟𝑒𝑐𝑖𝑠𝑖𝑜𝑛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𝑟𝑒𝑐𝑎𝑙𝑙</m:t>
                          </m:r>
                        </m:den>
                      </m:f>
                    </m:oMath>
                  </m:oMathPara>
                </a14:m>
                <a:endParaRPr lang="ar-AE" dirty="0"/>
              </a:p>
              <a:p>
                <a:endParaRPr lang="ar-AE" dirty="0"/>
              </a:p>
            </p:txBody>
          </p:sp>
        </mc:Choice>
        <mc:Fallback xmlns="">
          <p:sp>
            <p:nvSpPr>
              <p:cNvPr id="77" name="Text Placeholder 67">
                <a:extLst>
                  <a:ext uri="{FF2B5EF4-FFF2-40B4-BE49-F238E27FC236}">
                    <a16:creationId xmlns:a16="http://schemas.microsoft.com/office/drawing/2014/main" id="{1F936515-3491-CA40-337B-62D9EDF166E8}"/>
                  </a:ext>
                </a:extLst>
              </p:cNvPr>
              <p:cNvSpPr txBox="1">
                <a:spLocks noRot="1" noChangeAspect="1" noMove="1" noResize="1" noEditPoints="1" noAdjustHandles="1" noChangeArrowheads="1" noChangeShapeType="1" noTextEdit="1"/>
              </p:cNvSpPr>
              <p:nvPr/>
            </p:nvSpPr>
            <p:spPr>
              <a:xfrm>
                <a:off x="5882244" y="5145377"/>
                <a:ext cx="2440720" cy="8568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Placeholder 67">
                <a:extLst>
                  <a:ext uri="{FF2B5EF4-FFF2-40B4-BE49-F238E27FC236}">
                    <a16:creationId xmlns:a16="http://schemas.microsoft.com/office/drawing/2014/main" id="{DC53FF55-5C28-1D10-CCAD-67D714DFB4E7}"/>
                  </a:ext>
                </a:extLst>
              </p:cNvPr>
              <p:cNvSpPr txBox="1">
                <a:spLocks/>
              </p:cNvSpPr>
              <p:nvPr/>
            </p:nvSpPr>
            <p:spPr>
              <a:xfrm>
                <a:off x="8544150" y="5055171"/>
                <a:ext cx="2809650" cy="856855"/>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lang="en-US" altLang="zh-CN" sz="1400" b="0" i="0" kern="1200" dirty="0">
                    <a:solidFill>
                      <a:schemeClr val="accent6"/>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𝐴𝑐𝑢𝑟𝑎𝑐𝑐𝑦</m:t>
                      </m:r>
                      <m:r>
                        <a:rPr lang="ar-AE" i="1" smtClean="0">
                          <a:latin typeface="Cambria Math" panose="02040503050406030204" pitchFamily="18" charset="0"/>
                        </a:rPr>
                        <m:t>=</m:t>
                      </m:r>
                      <m:f>
                        <m:fPr>
                          <m:ctrlPr>
                            <a:rPr lang="ar-AE" i="1" smtClean="0">
                              <a:latin typeface="Cambria Math" panose="02040503050406030204" pitchFamily="18" charset="0"/>
                            </a:rPr>
                          </m:ctrlPr>
                        </m:fPr>
                        <m:num>
                          <m:r>
                            <a:rPr lang="ar-AE"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ar-AE" dirty="0"/>
              </a:p>
              <a:p>
                <a:endParaRPr lang="ar-AE" dirty="0"/>
              </a:p>
            </p:txBody>
          </p:sp>
        </mc:Choice>
        <mc:Fallback xmlns="">
          <p:sp>
            <p:nvSpPr>
              <p:cNvPr id="78" name="Text Placeholder 67">
                <a:extLst>
                  <a:ext uri="{FF2B5EF4-FFF2-40B4-BE49-F238E27FC236}">
                    <a16:creationId xmlns:a16="http://schemas.microsoft.com/office/drawing/2014/main" id="{DC53FF55-5C28-1D10-CCAD-67D714DFB4E7}"/>
                  </a:ext>
                </a:extLst>
              </p:cNvPr>
              <p:cNvSpPr txBox="1">
                <a:spLocks noRot="1" noChangeAspect="1" noMove="1" noResize="1" noEditPoints="1" noAdjustHandles="1" noChangeArrowheads="1" noChangeShapeType="1" noTextEdit="1"/>
              </p:cNvSpPr>
              <p:nvPr/>
            </p:nvSpPr>
            <p:spPr>
              <a:xfrm>
                <a:off x="8544150" y="5055171"/>
                <a:ext cx="2809650" cy="85685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17140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032C-6F11-6DD8-6FB4-D41C63A870D3}"/>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79887715-3B4F-B050-0578-C5100EA5391E}"/>
              </a:ext>
            </a:extLst>
          </p:cNvPr>
          <p:cNvSpPr>
            <a:spLocks noGrp="1"/>
          </p:cNvSpPr>
          <p:nvPr>
            <p:ph type="title"/>
          </p:nvPr>
        </p:nvSpPr>
        <p:spPr>
          <a:xfrm>
            <a:off x="416172" y="41561"/>
            <a:ext cx="7827499" cy="1325563"/>
          </a:xfrm>
        </p:spPr>
        <p:txBody>
          <a:bodyPr/>
          <a:lstStyle/>
          <a:p>
            <a:pPr algn="l"/>
            <a:r>
              <a:rPr lang="en-US" sz="4000" dirty="0">
                <a:latin typeface="Berlin Sans FB" panose="020E0602020502020306" pitchFamily="34" charset="0"/>
              </a:rPr>
              <a:t>Results &amp; Confusion Matrix</a:t>
            </a:r>
          </a:p>
        </p:txBody>
      </p:sp>
      <p:pic>
        <p:nvPicPr>
          <p:cNvPr id="11" name="Picture 10">
            <a:extLst>
              <a:ext uri="{FF2B5EF4-FFF2-40B4-BE49-F238E27FC236}">
                <a16:creationId xmlns:a16="http://schemas.microsoft.com/office/drawing/2014/main" id="{85EA1DBA-C165-75AA-3862-94E7D6A54965}"/>
              </a:ext>
            </a:extLst>
          </p:cNvPr>
          <p:cNvPicPr>
            <a:picLocks noChangeAspect="1"/>
          </p:cNvPicPr>
          <p:nvPr/>
        </p:nvPicPr>
        <p:blipFill>
          <a:blip r:embed="rId3"/>
          <a:stretch>
            <a:fillRect/>
          </a:stretch>
        </p:blipFill>
        <p:spPr>
          <a:xfrm>
            <a:off x="5815933" y="1019102"/>
            <a:ext cx="5445343" cy="4819795"/>
          </a:xfrm>
          <a:prstGeom prst="rect">
            <a:avLst/>
          </a:prstGeom>
        </p:spPr>
      </p:pic>
      <p:pic>
        <p:nvPicPr>
          <p:cNvPr id="13" name="Picture 12">
            <a:extLst>
              <a:ext uri="{FF2B5EF4-FFF2-40B4-BE49-F238E27FC236}">
                <a16:creationId xmlns:a16="http://schemas.microsoft.com/office/drawing/2014/main" id="{66B6428A-752D-2246-72D7-1A2AB823F470}"/>
              </a:ext>
            </a:extLst>
          </p:cNvPr>
          <p:cNvPicPr>
            <a:picLocks noChangeAspect="1"/>
          </p:cNvPicPr>
          <p:nvPr/>
        </p:nvPicPr>
        <p:blipFill>
          <a:blip r:embed="rId4"/>
          <a:stretch>
            <a:fillRect/>
          </a:stretch>
        </p:blipFill>
        <p:spPr>
          <a:xfrm>
            <a:off x="1321211" y="1654394"/>
            <a:ext cx="3630615" cy="3549212"/>
          </a:xfrm>
          <a:prstGeom prst="rect">
            <a:avLst/>
          </a:prstGeom>
        </p:spPr>
      </p:pic>
      <p:sp>
        <p:nvSpPr>
          <p:cNvPr id="14" name="TextBox 13">
            <a:extLst>
              <a:ext uri="{FF2B5EF4-FFF2-40B4-BE49-F238E27FC236}">
                <a16:creationId xmlns:a16="http://schemas.microsoft.com/office/drawing/2014/main" id="{9B372ECB-8374-6B51-8EB7-3F8685EB2AAA}"/>
              </a:ext>
            </a:extLst>
          </p:cNvPr>
          <p:cNvSpPr txBox="1"/>
          <p:nvPr/>
        </p:nvSpPr>
        <p:spPr>
          <a:xfrm>
            <a:off x="1469496" y="5934129"/>
            <a:ext cx="3334043" cy="369332"/>
          </a:xfrm>
          <a:prstGeom prst="rect">
            <a:avLst/>
          </a:prstGeom>
        </p:spPr>
        <p:txBody>
          <a:bodyPr wrap="square" rtlCol="0">
            <a:spAutoFit/>
          </a:bodyPr>
          <a:lstStyle/>
          <a:p>
            <a:pPr marL="0" indent="0" algn="ctr">
              <a:lnSpc>
                <a:spcPct val="100000"/>
              </a:lnSpc>
              <a:spcBef>
                <a:spcPts val="0"/>
              </a:spcBef>
              <a:buFontTx/>
              <a:buNone/>
            </a:pPr>
            <a:r>
              <a:rPr lang="en-US" dirty="0">
                <a:latin typeface="Berlin Sans FB" panose="020E0602020502020306" pitchFamily="34" charset="0"/>
                <a:ea typeface="微软雅黑"/>
                <a:cs typeface="Posterama" panose="020B0504020200020000" pitchFamily="34" charset="0"/>
              </a:rPr>
              <a:t>Evaluation Results</a:t>
            </a:r>
            <a:r>
              <a:rPr lang="en-US" sz="1800" dirty="0">
                <a:latin typeface="Berlin Sans FB" panose="020E0602020502020306" pitchFamily="34" charset="0"/>
                <a:ea typeface="微软雅黑"/>
                <a:cs typeface="Posterama" panose="020B0504020200020000" pitchFamily="34" charset="0"/>
              </a:rPr>
              <a:t> </a:t>
            </a:r>
          </a:p>
        </p:txBody>
      </p:sp>
      <p:sp>
        <p:nvSpPr>
          <p:cNvPr id="15" name="TextBox 14">
            <a:extLst>
              <a:ext uri="{FF2B5EF4-FFF2-40B4-BE49-F238E27FC236}">
                <a16:creationId xmlns:a16="http://schemas.microsoft.com/office/drawing/2014/main" id="{68C31542-ADFB-03D2-D07E-5E04AADAF549}"/>
              </a:ext>
            </a:extLst>
          </p:cNvPr>
          <p:cNvSpPr txBox="1"/>
          <p:nvPr/>
        </p:nvSpPr>
        <p:spPr>
          <a:xfrm>
            <a:off x="6576649" y="5934129"/>
            <a:ext cx="3334043" cy="369332"/>
          </a:xfrm>
          <a:prstGeom prst="rect">
            <a:avLst/>
          </a:prstGeom>
        </p:spPr>
        <p:txBody>
          <a:bodyPr wrap="square" rtlCol="0">
            <a:spAutoFit/>
          </a:bodyPr>
          <a:lstStyle/>
          <a:p>
            <a:pPr marL="0" indent="0" algn="ctr">
              <a:lnSpc>
                <a:spcPct val="100000"/>
              </a:lnSpc>
              <a:spcBef>
                <a:spcPts val="0"/>
              </a:spcBef>
              <a:buFontTx/>
              <a:buNone/>
            </a:pPr>
            <a:r>
              <a:rPr lang="en-US" dirty="0">
                <a:latin typeface="Berlin Sans FB" panose="020E0602020502020306" pitchFamily="34" charset="0"/>
                <a:ea typeface="微软雅黑"/>
                <a:cs typeface="Posterama" panose="020B0504020200020000" pitchFamily="34" charset="0"/>
              </a:rPr>
              <a:t>Confusion Matrix </a:t>
            </a:r>
            <a:r>
              <a:rPr lang="en-US" sz="1800" dirty="0">
                <a:latin typeface="Berlin Sans FB" panose="020E0602020502020306" pitchFamily="34" charset="0"/>
                <a:ea typeface="微软雅黑"/>
                <a:cs typeface="Posterama" panose="020B0504020200020000" pitchFamily="34" charset="0"/>
              </a:rPr>
              <a:t> </a:t>
            </a:r>
          </a:p>
        </p:txBody>
      </p:sp>
    </p:spTree>
    <p:extLst>
      <p:ext uri="{BB962C8B-B14F-4D97-AF65-F5344CB8AC3E}">
        <p14:creationId xmlns:p14="http://schemas.microsoft.com/office/powerpoint/2010/main" val="119093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938630" y="-405218"/>
            <a:ext cx="7745751" cy="1325563"/>
          </a:xfrm>
        </p:spPr>
        <p:txBody>
          <a:bodyPr/>
          <a:lstStyle/>
          <a:p>
            <a:r>
              <a:rPr lang="en-US" dirty="0">
                <a:latin typeface="Berlin Sans FB" panose="020E0602020502020306" pitchFamily="34" charset="0"/>
              </a:rPr>
              <a:t>Observations &amp; Challenges</a:t>
            </a:r>
          </a:p>
        </p:txBody>
      </p:sp>
      <p:pic>
        <p:nvPicPr>
          <p:cNvPr id="26" name="Picture Placeholder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a:extLst>
              <a:ext uri="{837473B0-CC2E-450A-ABE3-18F120FF3D39}">
                <a1611:picAttrSrcUrl xmlns:a1611="http://schemas.microsoft.com/office/drawing/2016/11/main" r:id="rId4"/>
              </a:ext>
            </a:extLst>
          </a:blip>
          <a:srcRect/>
          <a:stretch/>
        </p:blipFill>
        <p:spPr>
          <a:xfrm>
            <a:off x="1776596" y="2339191"/>
            <a:ext cx="1886360" cy="2144668"/>
          </a:xfrm>
        </p:spPr>
      </p:pic>
      <p:sp>
        <p:nvSpPr>
          <p:cNvPr id="11" name="TextBox 10">
            <a:extLst>
              <a:ext uri="{FF2B5EF4-FFF2-40B4-BE49-F238E27FC236}">
                <a16:creationId xmlns:a16="http://schemas.microsoft.com/office/drawing/2014/main" id="{C1916A96-D3B0-4296-15EF-2AD2D6306B19}"/>
              </a:ext>
            </a:extLst>
          </p:cNvPr>
          <p:cNvSpPr txBox="1"/>
          <p:nvPr/>
        </p:nvSpPr>
        <p:spPr>
          <a:xfrm>
            <a:off x="3994902" y="835941"/>
            <a:ext cx="5781821" cy="5262979"/>
          </a:xfrm>
          <a:prstGeom prst="rect">
            <a:avLst/>
          </a:prstGeom>
        </p:spPr>
        <p:txBody>
          <a:bodyPr wrap="square" rtlCol="0">
            <a:spAutoFit/>
          </a:bodyPr>
          <a:lstStyle/>
          <a:p>
            <a:r>
              <a:rPr lang="en-US" sz="2000" dirty="0">
                <a:latin typeface="Berlin Sans FB" panose="020E0602020502020306" pitchFamily="34" charset="0"/>
              </a:rPr>
              <a:t>Crucial Observations:</a:t>
            </a:r>
          </a:p>
          <a:p>
            <a:r>
              <a:rPr lang="en-US" sz="2000" dirty="0">
                <a:latin typeface="Berlin Sans FB" panose="020E0602020502020306" pitchFamily="34" charset="0"/>
              </a:rPr>
              <a:t>- Active Learning refines NER models.</a:t>
            </a:r>
          </a:p>
          <a:p>
            <a:r>
              <a:rPr lang="en-US" sz="2000" dirty="0">
                <a:latin typeface="Berlin Sans FB" panose="020E0602020502020306" pitchFamily="34" charset="0"/>
              </a:rPr>
              <a:t>- More annotated data improves reliability.</a:t>
            </a:r>
          </a:p>
          <a:p>
            <a:r>
              <a:rPr lang="en-US" sz="2000" dirty="0">
                <a:latin typeface="Berlin Sans FB" panose="020E0602020502020306" pitchFamily="34" charset="0"/>
              </a:rPr>
              <a:t>- The recognition of Chemical entities is easier compared to the Diseases entities.</a:t>
            </a:r>
          </a:p>
          <a:p>
            <a:r>
              <a:rPr lang="en-US" sz="2000" dirty="0">
                <a:latin typeface="Berlin Sans FB" panose="020E0602020502020306" pitchFamily="34" charset="0"/>
              </a:rPr>
              <a:t>- The model successfully adapted to complex biomedical terminology using limited data through active learning.</a:t>
            </a:r>
          </a:p>
          <a:p>
            <a:br>
              <a:rPr lang="en-US" sz="2000" dirty="0">
                <a:latin typeface="Berlin Sans FB" panose="020E0602020502020306" pitchFamily="34" charset="0"/>
              </a:rPr>
            </a:br>
            <a:r>
              <a:rPr lang="en-US" sz="2000" dirty="0">
                <a:latin typeface="Berlin Sans FB" panose="020E0602020502020306" pitchFamily="34" charset="0"/>
              </a:rPr>
              <a:t>Key Challenges:</a:t>
            </a:r>
          </a:p>
          <a:p>
            <a:r>
              <a:rPr lang="en-US" sz="2000" dirty="0">
                <a:latin typeface="Berlin Sans FB" panose="020E0602020502020306" pitchFamily="34" charset="0"/>
              </a:rPr>
              <a:t>- Overlapping Entities: Confusion in similar labels.</a:t>
            </a:r>
          </a:p>
          <a:p>
            <a:r>
              <a:rPr lang="en-US" sz="2000" dirty="0">
                <a:latin typeface="Berlin Sans FB" panose="020E0602020502020306" pitchFamily="34" charset="0"/>
              </a:rPr>
              <a:t>- Incorrect Entity Boundaries: Misalignment of entities in the CDR_Datasets.</a:t>
            </a:r>
          </a:p>
          <a:p>
            <a:r>
              <a:rPr lang="en-US" sz="2000" dirty="0">
                <a:latin typeface="Berlin Sans FB" panose="020E0602020502020306" pitchFamily="34" charset="0"/>
              </a:rPr>
              <a:t>- Misclassifications: Wrong category assignment.</a:t>
            </a:r>
          </a:p>
          <a:p>
            <a:endParaRPr lang="en-US" sz="2000" dirty="0">
              <a:latin typeface="Berlin Sans FB" panose="020E0602020502020306" pitchFamily="34" charset="0"/>
            </a:endParaRPr>
          </a:p>
          <a:p>
            <a:endParaRPr lang="en-US" dirty="0"/>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pic>
        <p:nvPicPr>
          <p:cNvPr id="13" name="Picture 12">
            <a:extLst>
              <a:ext uri="{FF2B5EF4-FFF2-40B4-BE49-F238E27FC236}">
                <a16:creationId xmlns:a16="http://schemas.microsoft.com/office/drawing/2014/main" id="{764FF07B-5440-8424-B850-62EAEE5A014A}"/>
              </a:ext>
            </a:extLst>
          </p:cNvPr>
          <p:cNvPicPr>
            <a:picLocks noChangeAspect="1"/>
          </p:cNvPicPr>
          <p:nvPr/>
        </p:nvPicPr>
        <p:blipFill>
          <a:blip r:embed="rId5"/>
          <a:stretch>
            <a:fillRect/>
          </a:stretch>
        </p:blipFill>
        <p:spPr>
          <a:xfrm>
            <a:off x="3458752" y="5747286"/>
            <a:ext cx="8737942" cy="1097519"/>
          </a:xfrm>
          <a:prstGeom prst="rect">
            <a:avLst/>
          </a:prstGeom>
        </p:spPr>
      </p:pic>
      <p:sp>
        <p:nvSpPr>
          <p:cNvPr id="14" name="TextBox 13">
            <a:extLst>
              <a:ext uri="{FF2B5EF4-FFF2-40B4-BE49-F238E27FC236}">
                <a16:creationId xmlns:a16="http://schemas.microsoft.com/office/drawing/2014/main" id="{5955ECF9-70E5-147E-7AE3-6F809D15E588}"/>
              </a:ext>
            </a:extLst>
          </p:cNvPr>
          <p:cNvSpPr txBox="1"/>
          <p:nvPr/>
        </p:nvSpPr>
        <p:spPr>
          <a:xfrm>
            <a:off x="124709" y="6111379"/>
            <a:ext cx="3334043"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Berlin Sans FB" panose="020E0602020502020306" pitchFamily="34" charset="0"/>
                <a:ea typeface="微软雅黑"/>
                <a:cs typeface="Posterama" panose="020B0504020200020000" pitchFamily="34" charset="0"/>
              </a:rPr>
              <a:t>A SpaCy warning for </a:t>
            </a:r>
          </a:p>
          <a:p>
            <a:pPr marL="0" indent="0" algn="ctr">
              <a:lnSpc>
                <a:spcPct val="100000"/>
              </a:lnSpc>
              <a:spcBef>
                <a:spcPts val="0"/>
              </a:spcBef>
              <a:buFontTx/>
              <a:buNone/>
            </a:pPr>
            <a:r>
              <a:rPr lang="en-US" dirty="0">
                <a:latin typeface="Berlin Sans FB" panose="020E0602020502020306" pitchFamily="34" charset="0"/>
                <a:ea typeface="微软雅黑"/>
                <a:cs typeface="Posterama" panose="020B0504020200020000" pitchFamily="34" charset="0"/>
              </a:rPr>
              <a:t>E</a:t>
            </a:r>
            <a:r>
              <a:rPr lang="en-US" sz="1800" dirty="0">
                <a:latin typeface="Berlin Sans FB" panose="020E0602020502020306" pitchFamily="34" charset="0"/>
                <a:ea typeface="微软雅黑"/>
                <a:cs typeface="Posterama" panose="020B0504020200020000" pitchFamily="34" charset="0"/>
              </a:rPr>
              <a:t>ntity </a:t>
            </a:r>
            <a:r>
              <a:rPr lang="en-US" dirty="0">
                <a:latin typeface="Berlin Sans FB" panose="020E0602020502020306" pitchFamily="34" charset="0"/>
                <a:ea typeface="微软雅黑"/>
                <a:cs typeface="Posterama" panose="020B0504020200020000" pitchFamily="34" charset="0"/>
              </a:rPr>
              <a:t>O</a:t>
            </a:r>
            <a:r>
              <a:rPr lang="en-US" sz="1800" dirty="0">
                <a:latin typeface="Berlin Sans FB" panose="020E0602020502020306" pitchFamily="34" charset="0"/>
                <a:ea typeface="微软雅黑"/>
                <a:cs typeface="Posterama" panose="020B0504020200020000" pitchFamily="34" charset="0"/>
              </a:rPr>
              <a:t>ffsets </a:t>
            </a:r>
          </a:p>
        </p:txBody>
      </p:sp>
    </p:spTree>
    <p:extLst>
      <p:ext uri="{BB962C8B-B14F-4D97-AF65-F5344CB8AC3E}">
        <p14:creationId xmlns:p14="http://schemas.microsoft.com/office/powerpoint/2010/main" val="418214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90816" y="401397"/>
            <a:ext cx="6685233" cy="1325563"/>
          </a:xfrm>
        </p:spPr>
        <p:txBody>
          <a:bodyPr/>
          <a:lstStyle/>
          <a:p>
            <a:r>
              <a:rPr lang="en-US" sz="4000" dirty="0">
                <a:latin typeface="Berlin Sans FB" panose="020E0602020502020306" pitchFamily="34" charset="0"/>
              </a:rPr>
              <a:t>Conclusion &amp; Future Work</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92173" y="1410250"/>
            <a:ext cx="4959822" cy="2810055"/>
          </a:xfrm>
        </p:spPr>
        <p:txBody>
          <a:bodyPr/>
          <a:lstStyle/>
          <a:p>
            <a:r>
              <a:rPr lang="en-US" sz="2000" dirty="0">
                <a:solidFill>
                  <a:schemeClr val="tx1"/>
                </a:solidFill>
                <a:latin typeface="Berlin Sans FB" panose="020E0602020502020306" pitchFamily="34" charset="0"/>
              </a:rPr>
              <a:t>- Demonstrates less annotation burden while maintaining the high NER performance.</a:t>
            </a:r>
          </a:p>
          <a:p>
            <a:r>
              <a:rPr lang="en-US" sz="2000" dirty="0">
                <a:solidFill>
                  <a:schemeClr val="tx1"/>
                </a:solidFill>
                <a:latin typeface="Berlin Sans FB" panose="020E0602020502020306" pitchFamily="34" charset="0"/>
              </a:rPr>
              <a:t>- Validates active learning’s applicability in the biomedical domains.</a:t>
            </a:r>
          </a:p>
          <a:p>
            <a:r>
              <a:rPr lang="en-US" sz="2000" dirty="0">
                <a:solidFill>
                  <a:schemeClr val="tx1"/>
                </a:solidFill>
                <a:latin typeface="Berlin Sans FB" panose="020E0602020502020306" pitchFamily="34" charset="0"/>
              </a:rPr>
              <a:t>- The Active Learning is better option than Supervised Learning for detection of Chemical-Disease Relations Entities.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extLst>
              <a:ext uri="{837473B0-CC2E-450A-ABE3-18F120FF3D39}">
                <a1611:picAttrSrcUrl xmlns:a1611="http://schemas.microsoft.com/office/drawing/2016/11/main" r:id="rId4"/>
              </a:ext>
            </a:extLst>
          </a:blip>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5">
            <a:extLst>
              <a:ext uri="{837473B0-CC2E-450A-ABE3-18F120FF3D39}">
                <a1611:picAttrSrcUrl xmlns:a1611="http://schemas.microsoft.com/office/drawing/2016/11/main" r:id="rId6"/>
              </a:ext>
            </a:extLst>
          </a:blip>
          <a:srcRect l="6295" r="6295"/>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extBox 1">
            <a:extLst>
              <a:ext uri="{FF2B5EF4-FFF2-40B4-BE49-F238E27FC236}">
                <a16:creationId xmlns:a16="http://schemas.microsoft.com/office/drawing/2014/main" id="{F363C2A1-73B0-A080-3FA3-84B8B3AFF92C}"/>
              </a:ext>
            </a:extLst>
          </p:cNvPr>
          <p:cNvSpPr txBox="1"/>
          <p:nvPr/>
        </p:nvSpPr>
        <p:spPr>
          <a:xfrm>
            <a:off x="506436" y="4335458"/>
            <a:ext cx="6260124" cy="1908215"/>
          </a:xfrm>
          <a:prstGeom prst="rect">
            <a:avLst/>
          </a:prstGeom>
        </p:spPr>
        <p:txBody>
          <a:bodyPr wrap="square" rtlCol="0">
            <a:spAutoFit/>
          </a:bodyPr>
          <a:lstStyle/>
          <a:p>
            <a:r>
              <a:rPr lang="en-US" sz="2000" dirty="0">
                <a:latin typeface="Berlin Sans FB" panose="020E0602020502020306" pitchFamily="34" charset="0"/>
              </a:rPr>
              <a:t>Future Work:</a:t>
            </a:r>
          </a:p>
          <a:p>
            <a:r>
              <a:rPr lang="en-US" sz="2000" dirty="0">
                <a:latin typeface="Berlin Sans FB" panose="020E0602020502020306" pitchFamily="34" charset="0"/>
              </a:rPr>
              <a:t>- Explore Deep Learning models (BioBERT).</a:t>
            </a:r>
          </a:p>
          <a:p>
            <a:r>
              <a:rPr lang="en-US" sz="2000" dirty="0">
                <a:latin typeface="Berlin Sans FB" panose="020E0602020502020306" pitchFamily="34" charset="0"/>
              </a:rPr>
              <a:t>- Implement real-time annotator feedback(Prodigy).</a:t>
            </a:r>
          </a:p>
          <a:p>
            <a:r>
              <a:rPr lang="en-US" sz="2000" dirty="0">
                <a:latin typeface="Berlin Sans FB" panose="020E0602020502020306" pitchFamily="34" charset="0"/>
              </a:rPr>
              <a:t>- Improve handling of entity offsets &amp;  misalignment. (SpaCy BILOU tags)</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5753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208541" y="599301"/>
            <a:ext cx="4813849" cy="1325563"/>
          </a:xfrm>
        </p:spPr>
        <p:txBody>
          <a:bodyPr/>
          <a:lstStyle/>
          <a:p>
            <a:pPr algn="ctr"/>
            <a:r>
              <a:rPr lang="en-US" sz="6000" dirty="0">
                <a:latin typeface="Berlin Sans FB" panose="020E0602020502020306" pitchFamily="34" charset="0"/>
              </a:rPr>
              <a:t>THANK YOU </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
        <p:nvSpPr>
          <p:cNvPr id="5" name="TextBox 4">
            <a:extLst>
              <a:ext uri="{FF2B5EF4-FFF2-40B4-BE49-F238E27FC236}">
                <a16:creationId xmlns:a16="http://schemas.microsoft.com/office/drawing/2014/main" id="{28656910-E634-57FD-8DB6-80583AC83F43}"/>
              </a:ext>
            </a:extLst>
          </p:cNvPr>
          <p:cNvSpPr txBox="1"/>
          <p:nvPr/>
        </p:nvSpPr>
        <p:spPr>
          <a:xfrm>
            <a:off x="6329465" y="1924864"/>
            <a:ext cx="4572000"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Berlin Sans FB" panose="020E0602020502020306" pitchFamily="34" charset="0"/>
                <a:ea typeface="微软雅黑"/>
                <a:cs typeface="Posterama" panose="020B0504020200020000" pitchFamily="34" charset="0"/>
              </a:rPr>
              <a:t>Best of Luck to other Groups</a:t>
            </a:r>
          </a:p>
        </p:txBody>
      </p:sp>
      <p:sp>
        <p:nvSpPr>
          <p:cNvPr id="6" name="TextBox 5">
            <a:extLst>
              <a:ext uri="{FF2B5EF4-FFF2-40B4-BE49-F238E27FC236}">
                <a16:creationId xmlns:a16="http://schemas.microsoft.com/office/drawing/2014/main" id="{16298FC1-A9A8-A26E-4C07-84FFE1CCC9BB}"/>
              </a:ext>
            </a:extLst>
          </p:cNvPr>
          <p:cNvSpPr txBox="1"/>
          <p:nvPr/>
        </p:nvSpPr>
        <p:spPr>
          <a:xfrm>
            <a:off x="9031450" y="6258699"/>
            <a:ext cx="3277772" cy="369332"/>
          </a:xfrm>
          <a:prstGeom prst="rect">
            <a:avLst/>
          </a:prstGeom>
        </p:spPr>
        <p:txBody>
          <a:bodyPr wrap="square" rtlCol="0">
            <a:spAutoFit/>
          </a:bodyPr>
          <a:lstStyle/>
          <a:p>
            <a:pPr marL="0" indent="0" algn="ctr">
              <a:lnSpc>
                <a:spcPct val="100000"/>
              </a:lnSpc>
              <a:spcBef>
                <a:spcPts val="0"/>
              </a:spcBef>
              <a:buFontTx/>
              <a:buNone/>
            </a:pPr>
            <a:r>
              <a:rPr lang="en-US" sz="1800" i="1" dirty="0">
                <a:latin typeface="Berlin Sans FB" panose="020E0602020502020306" pitchFamily="34" charset="0"/>
                <a:ea typeface="微软雅黑"/>
                <a:cs typeface="Posterama" panose="020B0504020200020000" pitchFamily="34" charset="0"/>
              </a:rPr>
              <a:t>Happy Coding …..</a:t>
            </a:r>
          </a:p>
        </p:txBody>
      </p:sp>
      <p:pic>
        <p:nvPicPr>
          <p:cNvPr id="3" name="Picture 2">
            <a:extLst>
              <a:ext uri="{FF2B5EF4-FFF2-40B4-BE49-F238E27FC236}">
                <a16:creationId xmlns:a16="http://schemas.microsoft.com/office/drawing/2014/main" id="{4AAABE30-DBCD-891A-1AAF-1A00C7E64D18}"/>
              </a:ext>
            </a:extLst>
          </p:cNvPr>
          <p:cNvPicPr>
            <a:picLocks noChangeAspect="1"/>
          </p:cNvPicPr>
          <p:nvPr/>
        </p:nvPicPr>
        <p:blipFill>
          <a:blip r:embed="rId7"/>
          <a:srcRect l="6286" t="18198" r="19775" b="13338"/>
          <a:stretch/>
        </p:blipFill>
        <p:spPr>
          <a:xfrm>
            <a:off x="6560594" y="2328863"/>
            <a:ext cx="4109742" cy="2854066"/>
          </a:xfrm>
          <a:prstGeom prst="rect">
            <a:avLst/>
          </a:prstGeom>
        </p:spPr>
      </p:pic>
      <p:pic>
        <p:nvPicPr>
          <p:cNvPr id="4" name="Picture 3">
            <a:extLst>
              <a:ext uri="{FF2B5EF4-FFF2-40B4-BE49-F238E27FC236}">
                <a16:creationId xmlns:a16="http://schemas.microsoft.com/office/drawing/2014/main" id="{DC1D6511-2C25-E15A-BC09-B0C58025EB94}"/>
              </a:ext>
            </a:extLst>
          </p:cNvPr>
          <p:cNvPicPr>
            <a:picLocks noChangeAspect="1"/>
          </p:cNvPicPr>
          <p:nvPr/>
        </p:nvPicPr>
        <p:blipFill>
          <a:blip r:embed="rId8"/>
          <a:srcRect l="5428" t="5592" r="5283" b="4948"/>
          <a:stretch/>
        </p:blipFill>
        <p:spPr>
          <a:xfrm>
            <a:off x="1832784" y="3365553"/>
            <a:ext cx="946331" cy="948143"/>
          </a:xfrm>
          <a:prstGeom prst="rect">
            <a:avLst/>
          </a:prstGeom>
        </p:spPr>
      </p:pic>
      <p:sp>
        <p:nvSpPr>
          <p:cNvPr id="7" name="TextBox 6">
            <a:extLst>
              <a:ext uri="{FF2B5EF4-FFF2-40B4-BE49-F238E27FC236}">
                <a16:creationId xmlns:a16="http://schemas.microsoft.com/office/drawing/2014/main" id="{C4A09CB0-F0C3-2EB8-3134-692D68C3627A}"/>
              </a:ext>
            </a:extLst>
          </p:cNvPr>
          <p:cNvSpPr txBox="1"/>
          <p:nvPr/>
        </p:nvSpPr>
        <p:spPr>
          <a:xfrm>
            <a:off x="2879509" y="4188940"/>
            <a:ext cx="1241432" cy="738664"/>
          </a:xfrm>
          <a:prstGeom prst="rect">
            <a:avLst/>
          </a:prstGeom>
        </p:spPr>
        <p:txBody>
          <a:bodyPr wrap="square" rtlCol="0">
            <a:spAutoFit/>
          </a:bodyPr>
          <a:lstStyle/>
          <a:p>
            <a:pPr marL="0" indent="0" algn="ctr">
              <a:lnSpc>
                <a:spcPct val="100000"/>
              </a:lnSpc>
              <a:spcBef>
                <a:spcPts val="0"/>
              </a:spcBef>
              <a:buFontTx/>
              <a:buNone/>
            </a:pPr>
            <a:r>
              <a:rPr lang="en-US" sz="1400" dirty="0">
                <a:solidFill>
                  <a:schemeClr val="bg1"/>
                </a:solidFill>
                <a:latin typeface="Posterama" panose="020B0504020200020000" pitchFamily="34" charset="0"/>
                <a:ea typeface="微软雅黑"/>
                <a:cs typeface="Posterama" panose="020B0504020200020000" pitchFamily="34" charset="0"/>
              </a:rPr>
              <a:t>Scan this QR to get to the Git Repo</a:t>
            </a:r>
          </a:p>
        </p:txBody>
      </p:sp>
    </p:spTree>
    <p:extLst>
      <p:ext uri="{BB962C8B-B14F-4D97-AF65-F5344CB8AC3E}">
        <p14:creationId xmlns:p14="http://schemas.microsoft.com/office/powerpoint/2010/main" val="5292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831775" y="815001"/>
            <a:ext cx="5061485" cy="1740114"/>
          </a:xfrm>
        </p:spPr>
        <p:txBody>
          <a:bodyPr/>
          <a:lstStyle/>
          <a:p>
            <a:r>
              <a:rPr lang="en-US" dirty="0">
                <a:latin typeface="Berlin Sans FB" panose="020E0602020502020306" pitchFamily="34" charset="0"/>
              </a:rPr>
              <a:t>Points Of Interest</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solidFill>
            <a:srgbClr val="FABE79"/>
          </a:solidFill>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10467403" y="1050387"/>
            <a:ext cx="1904890" cy="1054728"/>
          </a:xfrm>
        </p:spPr>
        <p:txBody>
          <a:bodyPr/>
          <a:lstStyle/>
          <a:p>
            <a:r>
              <a:rPr lang="en-US" dirty="0"/>
              <a:t>Literature </a:t>
            </a:r>
          </a:p>
          <a:p>
            <a:r>
              <a:rPr lang="en-US" dirty="0"/>
              <a:t>Review</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268071" y="2774385"/>
            <a:ext cx="1914694" cy="1089194"/>
          </a:xfrm>
        </p:spPr>
        <p:txBody>
          <a:bodyPr/>
          <a:lstStyle/>
          <a:p>
            <a:r>
              <a:rPr lang="en-US" dirty="0"/>
              <a:t>Methodology</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8381343" y="1009807"/>
            <a:ext cx="1913128" cy="1107124"/>
          </a:xfrm>
        </p:spPr>
        <p:txBody>
          <a:bodyPr/>
          <a:lstStyle/>
          <a:p>
            <a:r>
              <a:rPr lang="en-US" dirty="0"/>
              <a:t>Aims &amp;</a:t>
            </a:r>
            <a:br>
              <a:rPr lang="en-US" dirty="0"/>
            </a:br>
            <a:r>
              <a:rPr lang="en-US" dirty="0"/>
              <a:t>Objectives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2" name="TextBox 1">
            <a:extLst>
              <a:ext uri="{FF2B5EF4-FFF2-40B4-BE49-F238E27FC236}">
                <a16:creationId xmlns:a16="http://schemas.microsoft.com/office/drawing/2014/main" id="{BBFF9BFB-2CB8-BD72-EDAC-87A352D58F83}"/>
              </a:ext>
            </a:extLst>
          </p:cNvPr>
          <p:cNvSpPr txBox="1"/>
          <p:nvPr/>
        </p:nvSpPr>
        <p:spPr>
          <a:xfrm>
            <a:off x="7439749" y="3195691"/>
            <a:ext cx="1701949" cy="369332"/>
          </a:xfrm>
          <a:prstGeom prst="rect">
            <a:avLst/>
          </a:prstGeom>
        </p:spPr>
        <p:txBody>
          <a:bodyPr wrap="square" rtlCol="0">
            <a:spAutoFit/>
          </a:bodyPr>
          <a:lstStyle/>
          <a:p>
            <a:pPr marL="0" indent="0" algn="ctr">
              <a:lnSpc>
                <a:spcPct val="100000"/>
              </a:lnSpc>
              <a:spcBef>
                <a:spcPts val="0"/>
              </a:spcBef>
              <a:buFontTx/>
              <a:buNone/>
            </a:pPr>
            <a:r>
              <a:rPr lang="en-US" sz="1800" dirty="0">
                <a:solidFill>
                  <a:srgbClr val="0F253E"/>
                </a:solidFill>
                <a:latin typeface="Posterama" panose="020B0504020200020000" pitchFamily="34" charset="0"/>
                <a:ea typeface="微软雅黑"/>
                <a:cs typeface="Posterama" panose="020B0504020200020000" pitchFamily="34" charset="0"/>
              </a:rPr>
              <a:t>Observations</a:t>
            </a:r>
          </a:p>
        </p:txBody>
      </p:sp>
      <p:sp>
        <p:nvSpPr>
          <p:cNvPr id="3" name="TextBox 2">
            <a:extLst>
              <a:ext uri="{FF2B5EF4-FFF2-40B4-BE49-F238E27FC236}">
                <a16:creationId xmlns:a16="http://schemas.microsoft.com/office/drawing/2014/main" id="{7C928298-43D1-7392-31D5-AFCCB960E501}"/>
              </a:ext>
            </a:extLst>
          </p:cNvPr>
          <p:cNvSpPr txBox="1"/>
          <p:nvPr/>
        </p:nvSpPr>
        <p:spPr>
          <a:xfrm>
            <a:off x="6431279" y="4977620"/>
            <a:ext cx="1701949" cy="369332"/>
          </a:xfrm>
          <a:prstGeom prst="rect">
            <a:avLst/>
          </a:prstGeom>
        </p:spPr>
        <p:txBody>
          <a:bodyPr wrap="square" rtlCol="0">
            <a:spAutoFit/>
          </a:bodyPr>
          <a:lstStyle/>
          <a:p>
            <a:pPr marL="0" indent="0" algn="ctr">
              <a:lnSpc>
                <a:spcPct val="100000"/>
              </a:lnSpc>
              <a:spcBef>
                <a:spcPts val="0"/>
              </a:spcBef>
              <a:buFontTx/>
              <a:buNone/>
            </a:pPr>
            <a:r>
              <a:rPr lang="en-US" dirty="0">
                <a:solidFill>
                  <a:srgbClr val="0F253E"/>
                </a:solidFill>
                <a:latin typeface="Posterama" panose="020B0504020200020000" pitchFamily="34" charset="0"/>
                <a:ea typeface="微软雅黑"/>
                <a:cs typeface="Posterama" panose="020B0504020200020000" pitchFamily="34" charset="0"/>
              </a:rPr>
              <a:t>Results</a:t>
            </a:r>
            <a:endParaRPr lang="en-US" sz="1800" dirty="0">
              <a:solidFill>
                <a:srgbClr val="0F253E"/>
              </a:solidFill>
              <a:latin typeface="Posterama" panose="020B0504020200020000" pitchFamily="34" charset="0"/>
              <a:ea typeface="微软雅黑"/>
              <a:cs typeface="Posterama" panose="020B0504020200020000" pitchFamily="34" charset="0"/>
            </a:endParaRPr>
          </a:p>
        </p:txBody>
      </p:sp>
      <p:sp>
        <p:nvSpPr>
          <p:cNvPr id="4" name="TextBox 3">
            <a:extLst>
              <a:ext uri="{FF2B5EF4-FFF2-40B4-BE49-F238E27FC236}">
                <a16:creationId xmlns:a16="http://schemas.microsoft.com/office/drawing/2014/main" id="{7E479FFE-0404-BB79-4FDF-5F8E6C82E340}"/>
              </a:ext>
            </a:extLst>
          </p:cNvPr>
          <p:cNvSpPr txBox="1"/>
          <p:nvPr/>
        </p:nvSpPr>
        <p:spPr>
          <a:xfrm>
            <a:off x="10530286" y="4984448"/>
            <a:ext cx="1701949" cy="369332"/>
          </a:xfrm>
          <a:prstGeom prst="rect">
            <a:avLst/>
          </a:prstGeom>
        </p:spPr>
        <p:txBody>
          <a:bodyPr wrap="square" rtlCol="0">
            <a:spAutoFit/>
          </a:bodyPr>
          <a:lstStyle/>
          <a:p>
            <a:pPr marL="0" indent="0" algn="ctr">
              <a:lnSpc>
                <a:spcPct val="100000"/>
              </a:lnSpc>
              <a:spcBef>
                <a:spcPts val="0"/>
              </a:spcBef>
              <a:buFontTx/>
              <a:buNone/>
            </a:pPr>
            <a:r>
              <a:rPr lang="en-US" sz="1800" dirty="0">
                <a:solidFill>
                  <a:srgbClr val="0F253E"/>
                </a:solidFill>
                <a:latin typeface="Posterama" panose="020B0504020200020000" pitchFamily="34" charset="0"/>
                <a:ea typeface="微软雅黑"/>
                <a:cs typeface="Posterama" panose="020B0504020200020000" pitchFamily="34" charset="0"/>
              </a:rPr>
              <a:t>Future Work</a:t>
            </a:r>
          </a:p>
        </p:txBody>
      </p:sp>
      <p:sp>
        <p:nvSpPr>
          <p:cNvPr id="7" name="TextBox 6">
            <a:extLst>
              <a:ext uri="{FF2B5EF4-FFF2-40B4-BE49-F238E27FC236}">
                <a16:creationId xmlns:a16="http://schemas.microsoft.com/office/drawing/2014/main" id="{782CA657-C653-811C-C7FA-EAD1DAFB6905}"/>
              </a:ext>
            </a:extLst>
          </p:cNvPr>
          <p:cNvSpPr txBox="1"/>
          <p:nvPr/>
        </p:nvSpPr>
        <p:spPr>
          <a:xfrm>
            <a:off x="9537896" y="3221502"/>
            <a:ext cx="1698477" cy="369332"/>
          </a:xfrm>
          <a:prstGeom prst="rect">
            <a:avLst/>
          </a:prstGeom>
        </p:spPr>
        <p:txBody>
          <a:bodyPr wrap="square" rtlCol="0">
            <a:spAutoFit/>
          </a:bodyPr>
          <a:lstStyle/>
          <a:p>
            <a:pPr marL="0" indent="0" algn="ctr">
              <a:lnSpc>
                <a:spcPct val="100000"/>
              </a:lnSpc>
              <a:spcBef>
                <a:spcPts val="0"/>
              </a:spcBef>
              <a:buFontTx/>
              <a:buNone/>
            </a:pPr>
            <a:r>
              <a:rPr lang="en-US" sz="1800" dirty="0">
                <a:solidFill>
                  <a:srgbClr val="0F253E"/>
                </a:solidFill>
                <a:latin typeface="Posterama" panose="020B0504020200020000" pitchFamily="34" charset="0"/>
                <a:ea typeface="微软雅黑"/>
                <a:cs typeface="Posterama" panose="020B0504020200020000" pitchFamily="34" charset="0"/>
              </a:rPr>
              <a:t>Challenges</a:t>
            </a:r>
          </a:p>
        </p:txBody>
      </p:sp>
      <p:pic>
        <p:nvPicPr>
          <p:cNvPr id="12" name="Picture 11">
            <a:extLst>
              <a:ext uri="{FF2B5EF4-FFF2-40B4-BE49-F238E27FC236}">
                <a16:creationId xmlns:a16="http://schemas.microsoft.com/office/drawing/2014/main" id="{4BDC9267-3F44-11BF-BD78-E1DAED15E960}"/>
              </a:ext>
            </a:extLst>
          </p:cNvPr>
          <p:cNvPicPr>
            <a:picLocks noChangeAspect="1"/>
          </p:cNvPicPr>
          <p:nvPr/>
        </p:nvPicPr>
        <p:blipFill>
          <a:blip r:embed="rId3"/>
          <a:stretch>
            <a:fillRect/>
          </a:stretch>
        </p:blipFill>
        <p:spPr>
          <a:xfrm>
            <a:off x="-2629522" y="1563369"/>
            <a:ext cx="9426033" cy="5307451"/>
          </a:xfrm>
          <a:prstGeom prst="rect">
            <a:avLst/>
          </a:prstGeom>
        </p:spPr>
      </p:pic>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734605"/>
            <a:ext cx="4069374" cy="1325563"/>
          </a:xfrm>
        </p:spPr>
        <p:txBody>
          <a:bodyPr/>
          <a:lstStyle/>
          <a:p>
            <a:r>
              <a:rPr lang="en-US" altLang="zh-CN" dirty="0">
                <a:latin typeface="Berlin Sans FB" panose="020E0602020502020306" pitchFamily="34" charset="0"/>
              </a:rPr>
              <a:t>Introduction</a:t>
            </a:r>
            <a:endParaRPr lang="en-US" dirty="0">
              <a:latin typeface="Berlin Sans FB" panose="020E0602020502020306" pitchFamily="34"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58333" y="1977591"/>
            <a:ext cx="4260180" cy="1975423"/>
          </a:xfrm>
        </p:spPr>
        <p:txBody>
          <a:bodyPr/>
          <a:lstStyle/>
          <a:p>
            <a:r>
              <a:rPr lang="en-US" sz="2400" dirty="0">
                <a:latin typeface="Berlin Sans FB" panose="020E0602020502020306" pitchFamily="34" charset="0"/>
              </a:rPr>
              <a:t>What is Named Entity Recognition (NER)?</a:t>
            </a:r>
          </a:p>
          <a:p>
            <a:r>
              <a:rPr lang="en-US" sz="2400" dirty="0">
                <a:latin typeface="Berlin Sans FB" panose="020E0602020502020306" pitchFamily="34" charset="0"/>
              </a:rPr>
              <a:t>- Identifies and categorizes named entities in text.</a:t>
            </a:r>
          </a:p>
          <a:p>
            <a:r>
              <a:rPr lang="en-US" sz="2400" dirty="0">
                <a:latin typeface="Berlin Sans FB" panose="020E0602020502020306" pitchFamily="34" charset="0"/>
              </a:rPr>
              <a:t>- Focus on Chemical-Disease Relations (CDR) from biomedical texts.</a:t>
            </a:r>
          </a:p>
          <a:p>
            <a:r>
              <a:rPr lang="en-US" sz="2400" dirty="0">
                <a:latin typeface="Berlin Sans FB" panose="020E0602020502020306" pitchFamily="34" charset="0"/>
              </a:rPr>
              <a:t>- Uses spaCy with Active Learning to reduce annotation efforts.</a:t>
            </a:r>
          </a:p>
          <a:p>
            <a:endParaRPr lang="en-US" dirty="0"/>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extLst>
              <a:ext uri="{837473B0-CC2E-450A-ABE3-18F120FF3D39}">
                <a1611:picAttrSrcUrl xmlns:a1611="http://schemas.microsoft.com/office/drawing/2016/11/main" r:id="rId4"/>
              </a:ext>
            </a:extLst>
          </a:blip>
          <a:srcRect l="6893" r="6893"/>
          <a:stretch/>
        </p:blipFill>
        <p:spPr>
          <a:xfrm>
            <a:off x="4760717" y="1096224"/>
            <a:ext cx="7036760" cy="466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278295" y="345972"/>
            <a:ext cx="5684108" cy="1221333"/>
          </a:xfrm>
        </p:spPr>
        <p:txBody>
          <a:bodyPr/>
          <a:lstStyle/>
          <a:p>
            <a:r>
              <a:rPr lang="en-US" dirty="0">
                <a:latin typeface="Berlin Sans FB" panose="020E0602020502020306" pitchFamily="34" charset="0"/>
              </a:rPr>
              <a:t>Supervised Learning</a:t>
            </a:r>
          </a:p>
        </p:txBody>
      </p:sp>
      <p:sp>
        <p:nvSpPr>
          <p:cNvPr id="7" name="TextBox 6">
            <a:extLst>
              <a:ext uri="{FF2B5EF4-FFF2-40B4-BE49-F238E27FC236}">
                <a16:creationId xmlns:a16="http://schemas.microsoft.com/office/drawing/2014/main" id="{C65BBFD9-559E-44BE-0C23-A51AE7FBC94C}"/>
              </a:ext>
            </a:extLst>
          </p:cNvPr>
          <p:cNvSpPr txBox="1"/>
          <p:nvPr/>
        </p:nvSpPr>
        <p:spPr>
          <a:xfrm>
            <a:off x="283819" y="1297455"/>
            <a:ext cx="7624119" cy="2215991"/>
          </a:xfrm>
          <a:prstGeom prst="rect">
            <a:avLst/>
          </a:prstGeom>
        </p:spPr>
        <p:txBody>
          <a:bodyPr wrap="square" rtlCol="0">
            <a:spAutoFit/>
          </a:bodyPr>
          <a:lstStyle/>
          <a:p>
            <a:r>
              <a:rPr lang="en-US" sz="2000" b="0" i="0" dirty="0">
                <a:effectLst/>
                <a:latin typeface="Berlin Sans FB" panose="020E0602020502020306" pitchFamily="34" charset="0"/>
              </a:rPr>
              <a:t>Supervised ML-based systems use ML models trained on texts humans have prelabeled with named entity categories. Supervised machine learning approaches use algorithms such as conditional random fields and maximum entropy, two complex statistical language models</a:t>
            </a:r>
            <a:r>
              <a:rPr lang="en-US" sz="2000" b="0" i="0" dirty="0">
                <a:solidFill>
                  <a:srgbClr val="ECECEC"/>
                </a:solidFill>
                <a:effectLst/>
                <a:latin typeface="Google Sans"/>
              </a:rPr>
              <a:t>.</a:t>
            </a:r>
            <a:endParaRPr lang="en-US" sz="2000" dirty="0">
              <a:latin typeface="Berlin Sans FB" panose="020E0602020502020306" pitchFamily="34" charset="0"/>
            </a:endParaRPr>
          </a:p>
          <a:p>
            <a:r>
              <a:rPr lang="en-US" sz="2000" dirty="0">
                <a:latin typeface="Berlin Sans FB" panose="020E0602020502020306" pitchFamily="34" charset="0"/>
              </a:rPr>
              <a:t>- Uses labeled data (HMM, SVM, MaxEnt Models).</a:t>
            </a:r>
          </a:p>
          <a:p>
            <a:r>
              <a:rPr lang="en-US" sz="2000" dirty="0">
                <a:latin typeface="Berlin Sans FB" panose="020E0602020502020306" pitchFamily="34" charset="0"/>
              </a:rPr>
              <a:t>- High accuracy but needs manual annotation.</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pic>
        <p:nvPicPr>
          <p:cNvPr id="9" name="Picture 8">
            <a:extLst>
              <a:ext uri="{FF2B5EF4-FFF2-40B4-BE49-F238E27FC236}">
                <a16:creationId xmlns:a16="http://schemas.microsoft.com/office/drawing/2014/main" id="{2D8C6566-0753-B3B7-22AD-C6C53E79B5D9}"/>
              </a:ext>
            </a:extLst>
          </p:cNvPr>
          <p:cNvPicPr>
            <a:picLocks noChangeAspect="1"/>
          </p:cNvPicPr>
          <p:nvPr/>
        </p:nvPicPr>
        <p:blipFill>
          <a:blip r:embed="rId3"/>
          <a:stretch>
            <a:fillRect/>
          </a:stretch>
        </p:blipFill>
        <p:spPr>
          <a:xfrm>
            <a:off x="1454054" y="3231200"/>
            <a:ext cx="9283891" cy="3507248"/>
          </a:xfrm>
          <a:prstGeom prst="rect">
            <a:avLst/>
          </a:prstGeom>
        </p:spPr>
      </p:pic>
      <p:sp>
        <p:nvSpPr>
          <p:cNvPr id="10" name="Hexagon 9">
            <a:extLst>
              <a:ext uri="{FF2B5EF4-FFF2-40B4-BE49-F238E27FC236}">
                <a16:creationId xmlns:a16="http://schemas.microsoft.com/office/drawing/2014/main" id="{23BD1D62-3CAB-08A2-7C88-24C5907D7F63}"/>
              </a:ext>
            </a:extLst>
          </p:cNvPr>
          <p:cNvSpPr/>
          <p:nvPr/>
        </p:nvSpPr>
        <p:spPr>
          <a:xfrm>
            <a:off x="8250580" y="345972"/>
            <a:ext cx="3657600" cy="3274558"/>
          </a:xfrm>
          <a:prstGeom prst="hexagon">
            <a:avLst/>
          </a:prstGeom>
          <a:blipFill>
            <a:blip r:embed="rId4">
              <a:extLst>
                <a:ext uri="{837473B0-CC2E-450A-ABE3-18F120FF3D39}">
                  <a1611:picAttrSrcUrl xmlns:a1611="http://schemas.microsoft.com/office/drawing/2016/11/main" r:id="rId5"/>
                </a:ext>
              </a:extLst>
            </a:blip>
            <a:stretch>
              <a:fillRect t="2792" b="-2792"/>
            </a:stretch>
          </a:blipFill>
          <a:ln>
            <a:solidFill>
              <a:srgbClr val="F8F6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3A111-2239-DC4B-8C41-B51D4CBEE6FA}"/>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B5357BAA-4D42-2315-6842-31317629BA22}"/>
              </a:ext>
            </a:extLst>
          </p:cNvPr>
          <p:cNvSpPr>
            <a:spLocks noGrp="1"/>
          </p:cNvSpPr>
          <p:nvPr>
            <p:ph type="title"/>
          </p:nvPr>
        </p:nvSpPr>
        <p:spPr>
          <a:xfrm>
            <a:off x="278294" y="345972"/>
            <a:ext cx="6488266" cy="1221333"/>
          </a:xfrm>
        </p:spPr>
        <p:txBody>
          <a:bodyPr/>
          <a:lstStyle/>
          <a:p>
            <a:r>
              <a:rPr lang="en-US" dirty="0">
                <a:latin typeface="Berlin Sans FB" panose="020E0602020502020306" pitchFamily="34" charset="0"/>
              </a:rPr>
              <a:t>Unsupervised Learning</a:t>
            </a:r>
          </a:p>
        </p:txBody>
      </p:sp>
      <p:sp>
        <p:nvSpPr>
          <p:cNvPr id="7" name="TextBox 6">
            <a:extLst>
              <a:ext uri="{FF2B5EF4-FFF2-40B4-BE49-F238E27FC236}">
                <a16:creationId xmlns:a16="http://schemas.microsoft.com/office/drawing/2014/main" id="{C521CC52-F10E-B919-6767-EB580CAD25EC}"/>
              </a:ext>
            </a:extLst>
          </p:cNvPr>
          <p:cNvSpPr txBox="1"/>
          <p:nvPr/>
        </p:nvSpPr>
        <p:spPr>
          <a:xfrm>
            <a:off x="283819" y="1297455"/>
            <a:ext cx="7624119" cy="2523768"/>
          </a:xfrm>
          <a:prstGeom prst="rect">
            <a:avLst/>
          </a:prstGeom>
        </p:spPr>
        <p:txBody>
          <a:bodyPr wrap="square" rtlCol="0">
            <a:spAutoFit/>
          </a:bodyPr>
          <a:lstStyle/>
          <a:p>
            <a:r>
              <a:rPr lang="en-US" sz="2000" b="0" i="0" dirty="0">
                <a:effectLst/>
                <a:latin typeface="Berlin Sans FB" panose="020E0602020502020306" pitchFamily="34" charset="0"/>
              </a:rPr>
              <a:t>Unsupervised learning in artificial intelligence is a type of machine learning that learns from data without human supervision. Unlike supervised learning, unsupervised machine learning models are given unlabeled data and allowed to discover patterns and insights without any explicit guidance or instruction.</a:t>
            </a:r>
            <a:endParaRPr lang="en-US" sz="2000" dirty="0">
              <a:latin typeface="Berlin Sans FB" panose="020E0602020502020306" pitchFamily="34" charset="0"/>
            </a:endParaRPr>
          </a:p>
          <a:p>
            <a:r>
              <a:rPr lang="en-US" sz="2000" dirty="0">
                <a:latin typeface="Berlin Sans FB" panose="020E0602020502020306" pitchFamily="34" charset="0"/>
              </a:rPr>
              <a:t>- Works with unlabeled data (Clustering, Associations).</a:t>
            </a:r>
          </a:p>
          <a:p>
            <a:r>
              <a:rPr lang="en-US" sz="2000" dirty="0">
                <a:latin typeface="Berlin Sans FB" panose="020E0602020502020306" pitchFamily="34" charset="0"/>
              </a:rPr>
              <a:t>- Reduces annotation cost but needs post-processing.</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0" name="Hexagon 9">
            <a:extLst>
              <a:ext uri="{FF2B5EF4-FFF2-40B4-BE49-F238E27FC236}">
                <a16:creationId xmlns:a16="http://schemas.microsoft.com/office/drawing/2014/main" id="{4C85178B-ADD7-E3FE-C6B0-0A9C3A71BD48}"/>
              </a:ext>
            </a:extLst>
          </p:cNvPr>
          <p:cNvSpPr/>
          <p:nvPr/>
        </p:nvSpPr>
        <p:spPr>
          <a:xfrm>
            <a:off x="8250581" y="345972"/>
            <a:ext cx="3657600" cy="3274558"/>
          </a:xfrm>
          <a:prstGeom prst="hexagon">
            <a:avLst>
              <a:gd name="adj" fmla="val 24917"/>
              <a:gd name="vf" fmla="val 115470"/>
            </a:avLst>
          </a:prstGeom>
          <a:blipFill dpi="0" rotWithShape="1">
            <a:blip r:embed="rId3">
              <a:extLst>
                <a:ext uri="{BEBA8EAE-BF5A-486C-A8C5-ECC9F3942E4B}">
                  <a14:imgProps xmlns:a14="http://schemas.microsoft.com/office/drawing/2010/main">
                    <a14:imgLayer r:embed="rId4">
                      <a14:imgEffect>
                        <a14:sharpenSoften amount="-50000"/>
                      </a14:imgEffect>
                      <a14:imgEffect>
                        <a14:brightnessContrast contrast="1000"/>
                      </a14:imgEffect>
                    </a14:imgLayer>
                  </a14:imgProps>
                </a:ext>
                <a:ext uri="{28A0092B-C50C-407E-A947-70E740481C1C}">
                  <a14:useLocalDpi xmlns:a14="http://schemas.microsoft.com/office/drawing/2010/main" val="0"/>
                </a:ext>
              </a:extLst>
            </a:blip>
            <a:srcRect/>
            <a:stretch>
              <a:fillRect/>
            </a:stretch>
          </a:blipFill>
          <a:ln w="73025">
            <a:solidFill>
              <a:srgbClr val="0F253E">
                <a:alpha val="71000"/>
              </a:srgbClr>
            </a:solidFill>
          </a:ln>
          <a:effectLst>
            <a:outerShdw blurRad="50800" dist="12700" dir="21540000" algn="ctr" rotWithShape="0">
              <a:srgbClr val="000000"/>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18E4C2-AC4A-3797-44F7-761FD5D662A2}"/>
              </a:ext>
            </a:extLst>
          </p:cNvPr>
          <p:cNvPicPr>
            <a:picLocks noChangeAspect="1"/>
          </p:cNvPicPr>
          <p:nvPr/>
        </p:nvPicPr>
        <p:blipFill>
          <a:blip r:embed="rId5"/>
          <a:srcRect l="7515" t="2944" r="9474" b="6382"/>
          <a:stretch/>
        </p:blipFill>
        <p:spPr>
          <a:xfrm>
            <a:off x="2262553" y="3853497"/>
            <a:ext cx="7100441" cy="3004503"/>
          </a:xfrm>
          <a:prstGeom prst="rect">
            <a:avLst/>
          </a:prstGeom>
        </p:spPr>
      </p:pic>
    </p:spTree>
    <p:extLst>
      <p:ext uri="{BB962C8B-B14F-4D97-AF65-F5344CB8AC3E}">
        <p14:creationId xmlns:p14="http://schemas.microsoft.com/office/powerpoint/2010/main" val="3107505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890350"/>
            <a:ext cx="4792149" cy="755570"/>
          </a:xfrm>
        </p:spPr>
        <p:txBody>
          <a:bodyPr/>
          <a:lstStyle/>
          <a:p>
            <a:r>
              <a:rPr lang="en-US" sz="4000" dirty="0">
                <a:latin typeface="Berlin Sans FB" panose="020E0602020502020306" pitchFamily="34" charset="0"/>
              </a:rPr>
              <a:t>Aims &amp; Objectives</a:t>
            </a:r>
          </a:p>
        </p:txBody>
      </p:sp>
      <p:sp>
        <p:nvSpPr>
          <p:cNvPr id="9" name="TextBox 8">
            <a:extLst>
              <a:ext uri="{FF2B5EF4-FFF2-40B4-BE49-F238E27FC236}">
                <a16:creationId xmlns:a16="http://schemas.microsoft.com/office/drawing/2014/main" id="{A4574100-CFBC-CCDE-61A7-E78DC8C30E9E}"/>
              </a:ext>
            </a:extLst>
          </p:cNvPr>
          <p:cNvSpPr txBox="1"/>
          <p:nvPr/>
        </p:nvSpPr>
        <p:spPr>
          <a:xfrm>
            <a:off x="581709" y="1833977"/>
            <a:ext cx="7042980" cy="2554545"/>
          </a:xfrm>
          <a:prstGeom prst="rect">
            <a:avLst/>
          </a:prstGeom>
          <a:noFill/>
        </p:spPr>
        <p:txBody>
          <a:bodyPr wrap="square">
            <a:spAutoFit/>
          </a:bodyPr>
          <a:lstStyle/>
          <a:p>
            <a:r>
              <a:rPr lang="en-US" sz="2000" dirty="0">
                <a:latin typeface="Berlin Sans FB" panose="020E0602020502020306" pitchFamily="34" charset="0"/>
              </a:rPr>
              <a:t>Aim:</a:t>
            </a:r>
          </a:p>
          <a:p>
            <a:r>
              <a:rPr lang="en-US" sz="2000" dirty="0">
                <a:latin typeface="Berlin Sans FB" panose="020E0602020502020306" pitchFamily="34" charset="0"/>
              </a:rPr>
              <a:t>- Implement NER using spaCy on the CDR dataset.</a:t>
            </a:r>
          </a:p>
          <a:p>
            <a:r>
              <a:rPr lang="en-US" sz="2000" dirty="0">
                <a:latin typeface="Berlin Sans FB" panose="020E0602020502020306" pitchFamily="34" charset="0"/>
              </a:rPr>
              <a:t>- Enhance performance using Active Learning.</a:t>
            </a:r>
          </a:p>
          <a:p>
            <a:endParaRPr lang="en-US" sz="2000" dirty="0">
              <a:latin typeface="Berlin Sans FB" panose="020E0602020502020306" pitchFamily="34" charset="0"/>
            </a:endParaRPr>
          </a:p>
          <a:p>
            <a:r>
              <a:rPr lang="en-US" sz="2000" dirty="0">
                <a:latin typeface="Berlin Sans FB" panose="020E0602020502020306" pitchFamily="34" charset="0"/>
              </a:rPr>
              <a:t>Objectives:</a:t>
            </a:r>
          </a:p>
          <a:p>
            <a:r>
              <a:rPr lang="en-US" sz="2000" dirty="0">
                <a:latin typeface="Berlin Sans FB" panose="020E0602020502020306" pitchFamily="34" charset="0"/>
              </a:rPr>
              <a:t>- Train an Active Learning-based NER model.</a:t>
            </a:r>
          </a:p>
          <a:p>
            <a:r>
              <a:rPr lang="en-US" sz="2000" dirty="0">
                <a:latin typeface="Berlin Sans FB" panose="020E0602020502020306" pitchFamily="34" charset="0"/>
              </a:rPr>
              <a:t>- Reduce manual annotation workload.</a:t>
            </a:r>
          </a:p>
          <a:p>
            <a:r>
              <a:rPr lang="en-US" sz="2000" dirty="0">
                <a:latin typeface="Berlin Sans FB" panose="020E0602020502020306" pitchFamily="34" charset="0"/>
              </a:rPr>
              <a:t>- Optimize training using uncertainty sampling.</a:t>
            </a:r>
          </a:p>
        </p:txBody>
      </p:sp>
      <p:pic>
        <p:nvPicPr>
          <p:cNvPr id="11" name="Picture 10">
            <a:extLst>
              <a:ext uri="{FF2B5EF4-FFF2-40B4-BE49-F238E27FC236}">
                <a16:creationId xmlns:a16="http://schemas.microsoft.com/office/drawing/2014/main" id="{45C01F0C-C9BB-81AE-A79F-8BC03EEEE3A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contrast="38000"/>
                    </a14:imgEffect>
                  </a14:imgLayer>
                </a14:imgProps>
              </a:ext>
            </a:extLst>
          </a:blip>
          <a:srcRect r="34786"/>
          <a:stretch/>
        </p:blipFill>
        <p:spPr>
          <a:xfrm>
            <a:off x="6115392" y="-109463"/>
            <a:ext cx="6076608" cy="6992518"/>
          </a:xfrm>
          <a:prstGeom prst="rect">
            <a:avLst/>
          </a:prstGeom>
        </p:spPr>
      </p:pic>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D4A6">
            <a:alpha val="20000"/>
          </a:srgbClr>
        </a:solidFill>
        <a:effectLst/>
      </p:bgPr>
    </p:bg>
    <p:spTree>
      <p:nvGrpSpPr>
        <p:cNvPr id="1" name=""/>
        <p:cNvGrpSpPr/>
        <p:nvPr/>
      </p:nvGrpSpPr>
      <p:grpSpPr>
        <a:xfrm>
          <a:off x="0" y="0"/>
          <a:ext cx="0" cy="0"/>
          <a:chOff x="0" y="0"/>
          <a:chExt cx="0" cy="0"/>
        </a:xfrm>
      </p:grpSpPr>
      <p:sp>
        <p:nvSpPr>
          <p:cNvPr id="9" name="Hexagon 8">
            <a:extLst>
              <a:ext uri="{FF2B5EF4-FFF2-40B4-BE49-F238E27FC236}">
                <a16:creationId xmlns:a16="http://schemas.microsoft.com/office/drawing/2014/main" id="{F61B41B1-F479-E82E-D74F-BF4909FBAEE9}"/>
              </a:ext>
            </a:extLst>
          </p:cNvPr>
          <p:cNvSpPr/>
          <p:nvPr/>
        </p:nvSpPr>
        <p:spPr>
          <a:xfrm rot="16200000">
            <a:off x="645357" y="3501096"/>
            <a:ext cx="1424353" cy="1280162"/>
          </a:xfrm>
          <a:prstGeom prst="hexagon">
            <a:avLst>
              <a:gd name="adj" fmla="val 23901"/>
              <a:gd name="vf" fmla="val 115470"/>
            </a:avLst>
          </a:prstGeom>
          <a:solidFill>
            <a:srgbClr val="F8F6F5"/>
          </a:solidFill>
          <a:ln>
            <a:solidFill>
              <a:srgbClr val="F8F6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4A9D277-5B3E-877D-C7C9-D5465F55B6B6}"/>
              </a:ext>
            </a:extLst>
          </p:cNvPr>
          <p:cNvSpPr>
            <a:spLocks noGrp="1"/>
          </p:cNvSpPr>
          <p:nvPr>
            <p:ph type="body" sz="quarter" idx="29"/>
          </p:nvPr>
        </p:nvSpPr>
        <p:spPr>
          <a:xfrm>
            <a:off x="351691" y="1424354"/>
            <a:ext cx="7081251" cy="3207446"/>
          </a:xfrm>
        </p:spPr>
        <p:txBody>
          <a:bodyPr/>
          <a:lstStyle/>
          <a:p>
            <a:pPr>
              <a:spcBef>
                <a:spcPts val="0"/>
              </a:spcBef>
            </a:pPr>
            <a:r>
              <a:rPr lang="en-US" sz="2000" dirty="0">
                <a:solidFill>
                  <a:schemeClr val="tx2"/>
                </a:solidFill>
                <a:latin typeface="Berlin Sans FB" panose="020E0602020502020306" pitchFamily="34" charset="0"/>
              </a:rPr>
              <a:t>Natural Language Processing (NLP):</a:t>
            </a:r>
          </a:p>
          <a:p>
            <a:pPr>
              <a:spcBef>
                <a:spcPts val="0"/>
              </a:spcBef>
            </a:pPr>
            <a:r>
              <a:rPr lang="en-US" sz="2000" dirty="0">
                <a:solidFill>
                  <a:schemeClr val="tx1"/>
                </a:solidFill>
                <a:latin typeface="Berlin Sans FB" panose="020E0602020502020306" pitchFamily="34" charset="0"/>
              </a:rPr>
              <a:t>- Enables computers to understand/process human language.</a:t>
            </a:r>
          </a:p>
          <a:p>
            <a:pPr>
              <a:spcBef>
                <a:spcPts val="0"/>
              </a:spcBef>
            </a:pPr>
            <a:r>
              <a:rPr lang="en-US" sz="2000" dirty="0">
                <a:solidFill>
                  <a:schemeClr val="tx1"/>
                </a:solidFill>
                <a:latin typeface="Berlin Sans FB" panose="020E0602020502020306" pitchFamily="34" charset="0"/>
              </a:rPr>
              <a:t>- Applications: Chatbots, search engines, biomedical text mining.</a:t>
            </a:r>
          </a:p>
          <a:p>
            <a:pPr>
              <a:spcBef>
                <a:spcPts val="0"/>
              </a:spcBef>
            </a:pPr>
            <a:endParaRPr lang="en-US" sz="2000" dirty="0">
              <a:solidFill>
                <a:schemeClr val="tx2"/>
              </a:solidFill>
              <a:latin typeface="Berlin Sans FB" panose="020E0602020502020306" pitchFamily="34" charset="0"/>
            </a:endParaRPr>
          </a:p>
          <a:p>
            <a:pPr>
              <a:spcBef>
                <a:spcPts val="0"/>
              </a:spcBef>
            </a:pPr>
            <a:r>
              <a:rPr lang="en-US" sz="2000" dirty="0">
                <a:solidFill>
                  <a:schemeClr val="tx2"/>
                </a:solidFill>
                <a:latin typeface="Berlin Sans FB" panose="020E0602020502020306" pitchFamily="34" charset="0"/>
              </a:rPr>
              <a:t>Active Learning for NER:</a:t>
            </a:r>
          </a:p>
          <a:p>
            <a:pPr>
              <a:spcBef>
                <a:spcPts val="0"/>
              </a:spcBef>
            </a:pPr>
            <a:r>
              <a:rPr lang="en-US" sz="2000" dirty="0">
                <a:solidFill>
                  <a:schemeClr val="tx1"/>
                </a:solidFill>
                <a:latin typeface="Berlin Sans FB" panose="020E0602020502020306" pitchFamily="34" charset="0"/>
              </a:rPr>
              <a:t>- Uncertainty Sampling: Model selects least confident predictions.</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Query-by-Committee: Multiple models vote on uncertain cases.</a:t>
            </a:r>
            <a:br>
              <a:rPr lang="en-US" sz="2000" dirty="0">
                <a:solidFill>
                  <a:schemeClr val="tx1"/>
                </a:solidFill>
                <a:latin typeface="Berlin Sans FB" panose="020E0602020502020306" pitchFamily="34" charset="0"/>
              </a:rPr>
            </a:br>
            <a:endParaRPr lang="en-US" dirty="0"/>
          </a:p>
        </p:txBody>
      </p:sp>
      <p:sp>
        <p:nvSpPr>
          <p:cNvPr id="8" name="Title 7">
            <a:extLst>
              <a:ext uri="{FF2B5EF4-FFF2-40B4-BE49-F238E27FC236}">
                <a16:creationId xmlns:a16="http://schemas.microsoft.com/office/drawing/2014/main" id="{10C25A9A-4314-0C96-6C5A-FC209F450625}"/>
              </a:ext>
            </a:extLst>
          </p:cNvPr>
          <p:cNvSpPr>
            <a:spLocks noGrp="1"/>
          </p:cNvSpPr>
          <p:nvPr>
            <p:ph type="title"/>
          </p:nvPr>
        </p:nvSpPr>
        <p:spPr>
          <a:xfrm>
            <a:off x="295421" y="520502"/>
            <a:ext cx="5102666" cy="815969"/>
          </a:xfrm>
        </p:spPr>
        <p:txBody>
          <a:bodyPr/>
          <a:lstStyle/>
          <a:p>
            <a:r>
              <a:rPr lang="en-US" sz="4000" dirty="0">
                <a:latin typeface="Berlin Sans FB" panose="020E0602020502020306" pitchFamily="34" charset="0"/>
              </a:rPr>
              <a:t>Literature Review</a:t>
            </a:r>
          </a:p>
        </p:txBody>
      </p:sp>
      <p:pic>
        <p:nvPicPr>
          <p:cNvPr id="21" name="Picture 20">
            <a:extLst>
              <a:ext uri="{FF2B5EF4-FFF2-40B4-BE49-F238E27FC236}">
                <a16:creationId xmlns:a16="http://schemas.microsoft.com/office/drawing/2014/main" id="{A47AA5ED-EFCE-F906-A2BC-2C2B827E5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670" y="1186590"/>
            <a:ext cx="4496866" cy="44968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84A867-825B-551C-05B8-6A66AECF3962}"/>
              </a:ext>
            </a:extLst>
          </p:cNvPr>
          <p:cNvSpPr txBox="1"/>
          <p:nvPr/>
        </p:nvSpPr>
        <p:spPr>
          <a:xfrm>
            <a:off x="318464" y="4057233"/>
            <a:ext cx="7114478" cy="2800767"/>
          </a:xfrm>
          <a:prstGeom prst="rect">
            <a:avLst/>
          </a:prstGeom>
        </p:spPr>
        <p:txBody>
          <a:bodyPr wrap="square" rtlCol="0">
            <a:spAutoFit/>
          </a:bodyPr>
          <a:lstStyle/>
          <a:p>
            <a:r>
              <a:rPr lang="en-US" sz="2000" dirty="0">
                <a:solidFill>
                  <a:schemeClr val="tx2"/>
                </a:solidFill>
                <a:latin typeface="Berlin Sans FB" panose="020E0602020502020306" pitchFamily="34" charset="0"/>
              </a:rPr>
              <a:t>Preliminary research :</a:t>
            </a:r>
            <a:br>
              <a:rPr lang="en-US" sz="2000" dirty="0">
                <a:latin typeface="Berlin Sans FB" panose="020E0602020502020306" pitchFamily="34" charset="0"/>
              </a:rPr>
            </a:br>
            <a:r>
              <a:rPr lang="en-US" sz="2000" dirty="0">
                <a:latin typeface="Berlin Sans FB" panose="020E0602020502020306" pitchFamily="34" charset="0"/>
              </a:rPr>
              <a:t>-We analyzed active learning for biomedical entity recognition, focusing on Annotation cost efficiency, Selecting the most informative instances for labeling</a:t>
            </a:r>
            <a:br>
              <a:rPr lang="en-US" sz="2000" dirty="0">
                <a:latin typeface="Berlin Sans FB" panose="020E0602020502020306" pitchFamily="34" charset="0"/>
              </a:rPr>
            </a:br>
            <a:r>
              <a:rPr lang="en-US" sz="2000" dirty="0">
                <a:latin typeface="Berlin Sans FB" panose="020E0602020502020306" pitchFamily="34" charset="0"/>
              </a:rPr>
              <a:t>-PubTator (NCBI tool): Extracts biomedical named entities from PubMed/PMC, including: Genes/Proteins, Diseases, Chemicals/Drugs, Mutations, Species</a:t>
            </a:r>
          </a:p>
          <a:p>
            <a:endParaRPr lang="en-US" sz="1800" dirty="0"/>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247357" y="-14706"/>
            <a:ext cx="4451252" cy="1325563"/>
          </a:xfrm>
        </p:spPr>
        <p:txBody>
          <a:bodyPr/>
          <a:lstStyle/>
          <a:p>
            <a:r>
              <a:rPr lang="en-US" sz="4000" dirty="0">
                <a:latin typeface="Berlin Sans FB" panose="020E0602020502020306" pitchFamily="34" charset="0"/>
              </a:rPr>
              <a:t>State-Of-The-Art</a:t>
            </a:r>
            <a:r>
              <a:rPr lang="en-US" dirty="0"/>
              <a:t> </a:t>
            </a:r>
          </a:p>
        </p:txBody>
      </p:sp>
      <p:pic>
        <p:nvPicPr>
          <p:cNvPr id="55" name="Picture Placeholder 54">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a:srcRect/>
          <a:stretch/>
        </p:blipFill>
        <p:spPr>
          <a:xfrm>
            <a:off x="552082" y="1280181"/>
            <a:ext cx="2368061" cy="2102177"/>
          </a:xfrm>
          <a:prstGeom prst="hexagon">
            <a:avLst>
              <a:gd name="adj" fmla="val 2250"/>
              <a:gd name="vf" fmla="val 115470"/>
            </a:avLst>
          </a:prstGeom>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527066" y="3468538"/>
            <a:ext cx="2098039" cy="506399"/>
          </a:xfrm>
        </p:spPr>
        <p:txBody>
          <a:bodyPr/>
          <a:lstStyle/>
          <a:p>
            <a:r>
              <a:rPr lang="en-US" dirty="0"/>
              <a:t>BioBERT</a:t>
            </a:r>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a:extLst>
              <a:ext uri="{837473B0-CC2E-450A-ABE3-18F120FF3D39}">
                <a1611:picAttrSrcUrl xmlns:a1611="http://schemas.microsoft.com/office/drawing/2016/11/main" r:id="rId5"/>
              </a:ext>
            </a:extLst>
          </a:blip>
          <a:srcRect/>
          <a:stretch/>
        </p:blipFill>
        <p:spPr>
          <a:xfrm>
            <a:off x="2962852" y="1324793"/>
            <a:ext cx="2368061" cy="2102177"/>
          </a:xfrm>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3097862" y="3440907"/>
            <a:ext cx="2098039" cy="506399"/>
          </a:xfrm>
        </p:spPr>
        <p:txBody>
          <a:bodyPr/>
          <a:lstStyle/>
          <a:p>
            <a:r>
              <a:rPr lang="en-US" dirty="0"/>
              <a:t>SpaCy</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6"/>
          <a:srcRect/>
          <a:stretch/>
        </p:blipFill>
        <p:spPr>
          <a:xfrm>
            <a:off x="5543711" y="1309167"/>
            <a:ext cx="2954589" cy="2102177"/>
          </a:xfrm>
          <a:prstGeom prst="hexagon">
            <a:avLst>
              <a:gd name="adj" fmla="val 0"/>
              <a:gd name="vf" fmla="val 115470"/>
            </a:avLst>
          </a:prstGeom>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5929417" y="3440907"/>
            <a:ext cx="2098039" cy="506399"/>
          </a:xfrm>
        </p:spPr>
        <p:txBody>
          <a:bodyPr/>
          <a:lstStyle/>
          <a:p>
            <a:r>
              <a:rPr lang="en-US" dirty="0"/>
              <a:t>PubMedBERT</a:t>
            </a:r>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7">
            <a:extLst>
              <a:ext uri="{837473B0-CC2E-450A-ABE3-18F120FF3D39}">
                <a1611:picAttrSrcUrl xmlns:a1611="http://schemas.microsoft.com/office/drawing/2016/11/main" r:id="rId8"/>
              </a:ext>
            </a:extLst>
          </a:blip>
          <a:srcRect/>
          <a:stretch/>
        </p:blipFill>
        <p:spPr>
          <a:xfrm>
            <a:off x="8799472" y="1280180"/>
            <a:ext cx="2767888" cy="2102177"/>
          </a:xfrm>
          <a:prstGeom prst="hexagon">
            <a:avLst>
              <a:gd name="adj" fmla="val 0"/>
              <a:gd name="vf" fmla="val 115470"/>
            </a:avLst>
          </a:prstGeom>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a:xfrm>
            <a:off x="9134396" y="3475644"/>
            <a:ext cx="2098039" cy="506399"/>
          </a:xfrm>
        </p:spPr>
        <p:txBody>
          <a:bodyPr/>
          <a:lstStyle/>
          <a:p>
            <a:r>
              <a:rPr lang="en-US" dirty="0"/>
              <a:t>Prodigy</a:t>
            </a:r>
          </a:p>
        </p:txBody>
      </p:sp>
      <p:sp>
        <p:nvSpPr>
          <p:cNvPr id="16" name="TextBox 15">
            <a:extLst>
              <a:ext uri="{FF2B5EF4-FFF2-40B4-BE49-F238E27FC236}">
                <a16:creationId xmlns:a16="http://schemas.microsoft.com/office/drawing/2014/main" id="{19DA8457-82BC-DFB1-2F57-996DAB695504}"/>
              </a:ext>
            </a:extLst>
          </p:cNvPr>
          <p:cNvSpPr txBox="1"/>
          <p:nvPr/>
        </p:nvSpPr>
        <p:spPr>
          <a:xfrm>
            <a:off x="247357" y="5403963"/>
            <a:ext cx="7278858" cy="1323439"/>
          </a:xfrm>
          <a:prstGeom prst="rect">
            <a:avLst/>
          </a:prstGeom>
        </p:spPr>
        <p:txBody>
          <a:bodyPr wrap="square" rtlCol="0">
            <a:spAutoFit/>
          </a:bodyPr>
          <a:lstStyle/>
          <a:p>
            <a:pPr marL="0" indent="0">
              <a:lnSpc>
                <a:spcPct val="100000"/>
              </a:lnSpc>
              <a:spcBef>
                <a:spcPts val="0"/>
              </a:spcBef>
              <a:buFontTx/>
              <a:buNone/>
            </a:pPr>
            <a:r>
              <a:rPr lang="en-US" sz="2000" dirty="0">
                <a:solidFill>
                  <a:srgbClr val="0F253E"/>
                </a:solidFill>
                <a:latin typeface="Berlin Sans FB" panose="020E0602020502020306" pitchFamily="34" charset="0"/>
                <a:ea typeface="微软雅黑"/>
                <a:cs typeface="Posterama" panose="020B0504020200020000" pitchFamily="34" charset="0"/>
              </a:rPr>
              <a:t>Few More examples are there :-</a:t>
            </a:r>
          </a:p>
          <a:p>
            <a:pPr marL="0" indent="0">
              <a:lnSpc>
                <a:spcPct val="100000"/>
              </a:lnSpc>
              <a:spcBef>
                <a:spcPts val="0"/>
              </a:spcBef>
              <a:buFontTx/>
              <a:buNone/>
            </a:pPr>
            <a:r>
              <a:rPr lang="en-US" sz="2000" dirty="0">
                <a:latin typeface="Berlin Sans FB" panose="020E0602020502020306" pitchFamily="34" charset="0"/>
                <a:ea typeface="微软雅黑"/>
                <a:cs typeface="Posterama" panose="020B0504020200020000" pitchFamily="34" charset="0"/>
              </a:rPr>
              <a:t>BlueBERT</a:t>
            </a:r>
            <a:r>
              <a:rPr lang="en-US" sz="2000" dirty="0">
                <a:latin typeface="Berlin Sans FB" panose="020E0602020502020306" pitchFamily="34" charset="0"/>
              </a:rPr>
              <a:t>(Clinical &amp; Biomedical BERT)</a:t>
            </a:r>
            <a:endParaRPr lang="en-US" sz="2000" dirty="0">
              <a:latin typeface="Berlin Sans FB" panose="020E0602020502020306" pitchFamily="34" charset="0"/>
              <a:ea typeface="微软雅黑"/>
              <a:cs typeface="Posterama" panose="020B0504020200020000" pitchFamily="34" charset="0"/>
            </a:endParaRPr>
          </a:p>
          <a:p>
            <a:r>
              <a:rPr lang="en-US" sz="2000" dirty="0">
                <a:latin typeface="Berlin Sans FB" panose="020E0602020502020306" pitchFamily="34" charset="0"/>
                <a:ea typeface="微软雅黑"/>
                <a:cs typeface="Posterama" panose="020B0504020200020000" pitchFamily="34" charset="0"/>
              </a:rPr>
              <a:t>BioMegatron</a:t>
            </a:r>
            <a:r>
              <a:rPr lang="en-US" sz="2000" b="1" dirty="0"/>
              <a:t>(Transformer with Large-Scale Biomedical Pretraining)</a:t>
            </a:r>
          </a:p>
          <a:p>
            <a:pPr marL="0" indent="0">
              <a:lnSpc>
                <a:spcPct val="100000"/>
              </a:lnSpc>
              <a:spcBef>
                <a:spcPts val="0"/>
              </a:spcBef>
              <a:buFontTx/>
              <a:buNone/>
            </a:pPr>
            <a:r>
              <a:rPr lang="en-US" sz="2000" dirty="0">
                <a:latin typeface="Berlin Sans FB" panose="020E0602020502020306" pitchFamily="34" charset="0"/>
                <a:ea typeface="微软雅黑"/>
                <a:cs typeface="Posterama" panose="020B0504020200020000" pitchFamily="34" charset="0"/>
              </a:rPr>
              <a:t>ClinicalBERT</a:t>
            </a:r>
            <a:r>
              <a:rPr lang="en-US" sz="2000" dirty="0">
                <a:latin typeface="Berlin Sans FB" panose="020E0602020502020306" pitchFamily="34" charset="0"/>
              </a:rPr>
              <a:t>(BERT for Electronic Health Records - EHR)</a:t>
            </a:r>
            <a:endParaRPr lang="en-US" sz="2000" dirty="0">
              <a:latin typeface="Berlin Sans FB" panose="020E0602020502020306" pitchFamily="34" charset="0"/>
              <a:ea typeface="微软雅黑"/>
              <a:cs typeface="Posterama" panose="020B0504020200020000" pitchFamily="34" charset="0"/>
            </a:endParaRPr>
          </a:p>
        </p:txBody>
      </p:sp>
      <p:sp>
        <p:nvSpPr>
          <p:cNvPr id="17" name="TextBox 16">
            <a:extLst>
              <a:ext uri="{FF2B5EF4-FFF2-40B4-BE49-F238E27FC236}">
                <a16:creationId xmlns:a16="http://schemas.microsoft.com/office/drawing/2014/main" id="{2976BFD4-98C2-DCB1-F769-962CAFE51B3D}"/>
              </a:ext>
            </a:extLst>
          </p:cNvPr>
          <p:cNvSpPr txBox="1"/>
          <p:nvPr/>
        </p:nvSpPr>
        <p:spPr>
          <a:xfrm>
            <a:off x="247357" y="4149868"/>
            <a:ext cx="6003466" cy="1600438"/>
          </a:xfrm>
          <a:prstGeom prst="rect">
            <a:avLst/>
          </a:prstGeom>
        </p:spPr>
        <p:txBody>
          <a:bodyPr wrap="square" rtlCol="0">
            <a:spAutoFit/>
          </a:bodyPr>
          <a:lstStyle/>
          <a:p>
            <a:r>
              <a:rPr lang="en-US" sz="2000" dirty="0">
                <a:latin typeface="Berlin Sans FB" panose="020E0602020502020306" pitchFamily="34" charset="0"/>
              </a:rPr>
              <a:t>- BioBERT: High accuracy, needs large datasets.</a:t>
            </a:r>
          </a:p>
          <a:p>
            <a:r>
              <a:rPr lang="en-US" sz="2000" dirty="0">
                <a:latin typeface="Berlin Sans FB" panose="020E0602020502020306" pitchFamily="34" charset="0"/>
              </a:rPr>
              <a:t>- spaCy: Lightweight, supports Active Learning.</a:t>
            </a:r>
          </a:p>
          <a:p>
            <a:r>
              <a:rPr lang="en-US" sz="2000" dirty="0">
                <a:latin typeface="Berlin Sans FB" panose="020E0602020502020306" pitchFamily="34" charset="0"/>
              </a:rPr>
              <a:t>- PubMedBERT: highly specialized for biomedical text.</a:t>
            </a:r>
          </a:p>
          <a:p>
            <a:r>
              <a:rPr lang="en-US" sz="2000" dirty="0">
                <a:latin typeface="Berlin Sans FB" panose="020E0602020502020306" pitchFamily="34" charset="0"/>
              </a:rPr>
              <a:t>- Prodigy: AI-assisted annotation tool.</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8" name="Rectangle: Folded Corner 17">
            <a:extLst>
              <a:ext uri="{FF2B5EF4-FFF2-40B4-BE49-F238E27FC236}">
                <a16:creationId xmlns:a16="http://schemas.microsoft.com/office/drawing/2014/main" id="{5BBB8C00-8E55-E3B0-06DB-701CBABD556C}"/>
              </a:ext>
            </a:extLst>
          </p:cNvPr>
          <p:cNvSpPr/>
          <p:nvPr/>
        </p:nvSpPr>
        <p:spPr>
          <a:xfrm>
            <a:off x="8472332" y="4686510"/>
            <a:ext cx="3422166" cy="1434905"/>
          </a:xfrm>
          <a:prstGeom prst="foldedCorner">
            <a:avLst/>
          </a:prstGeom>
          <a:gradFill>
            <a:gsLst>
              <a:gs pos="0">
                <a:schemeClr val="accent1">
                  <a:lumMod val="75000"/>
                </a:schemeClr>
              </a:gs>
              <a:gs pos="100000">
                <a:schemeClr val="tx2">
                  <a:lumMod val="25000"/>
                  <a:lumOff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Berlin Sans FB" panose="020E0602020502020306" pitchFamily="34" charset="0"/>
            </a:endParaRPr>
          </a:p>
          <a:p>
            <a:endParaRPr lang="en-US" sz="2000" dirty="0">
              <a:solidFill>
                <a:schemeClr val="tx1"/>
              </a:solidFill>
              <a:latin typeface="Berlin Sans FB" panose="020E0602020502020306" pitchFamily="34" charset="0"/>
            </a:endParaRPr>
          </a:p>
          <a:p>
            <a:r>
              <a:rPr lang="en-US" sz="2000" dirty="0">
                <a:solidFill>
                  <a:schemeClr val="tx1"/>
                </a:solidFill>
                <a:latin typeface="Berlin Sans FB" panose="020E0602020502020306" pitchFamily="34" charset="0"/>
              </a:rPr>
              <a:t>Why spaCy?</a:t>
            </a:r>
          </a:p>
          <a:p>
            <a:r>
              <a:rPr lang="en-US" sz="2000" dirty="0">
                <a:solidFill>
                  <a:schemeClr val="tx1"/>
                </a:solidFill>
                <a:latin typeface="Berlin Sans FB" panose="020E0602020502020306" pitchFamily="34" charset="0"/>
              </a:rPr>
              <a:t>- Lightweight &amp; fast processing</a:t>
            </a:r>
          </a:p>
          <a:p>
            <a:r>
              <a:rPr lang="en-US" sz="2000" dirty="0">
                <a:solidFill>
                  <a:schemeClr val="tx1"/>
                </a:solidFill>
                <a:latin typeface="Berlin Sans FB" panose="020E0602020502020306" pitchFamily="34" charset="0"/>
              </a:rPr>
              <a:t>- Customizable NLP pipelines</a:t>
            </a:r>
          </a:p>
          <a:p>
            <a:r>
              <a:rPr lang="en-US" sz="2000" dirty="0">
                <a:solidFill>
                  <a:schemeClr val="tx1"/>
                </a:solidFill>
                <a:latin typeface="Berlin Sans FB" panose="020E0602020502020306" pitchFamily="34" charset="0"/>
              </a:rPr>
              <a:t>- Supports Active Learning</a:t>
            </a:r>
          </a:p>
          <a:p>
            <a:pPr algn="ctr"/>
            <a:endParaRPr lang="en-US" dirty="0"/>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191086" y="55629"/>
            <a:ext cx="3761232" cy="1325563"/>
          </a:xfrm>
        </p:spPr>
        <p:txBody>
          <a:bodyPr/>
          <a:lstStyle/>
          <a:p>
            <a:r>
              <a:rPr lang="en-US" sz="4000" dirty="0">
                <a:latin typeface="Berlin Sans FB" panose="020E0602020502020306" pitchFamily="34" charset="0"/>
              </a:rPr>
              <a:t>Methodology</a:t>
            </a:r>
          </a:p>
        </p:txBody>
      </p:sp>
      <p:sp>
        <p:nvSpPr>
          <p:cNvPr id="24" name="TextBox 23">
            <a:extLst>
              <a:ext uri="{FF2B5EF4-FFF2-40B4-BE49-F238E27FC236}">
                <a16:creationId xmlns:a16="http://schemas.microsoft.com/office/drawing/2014/main" id="{3187736D-98B8-4334-6193-D2BB3C4FB194}"/>
              </a:ext>
            </a:extLst>
          </p:cNvPr>
          <p:cNvSpPr txBox="1"/>
          <p:nvPr/>
        </p:nvSpPr>
        <p:spPr>
          <a:xfrm>
            <a:off x="407962" y="1113917"/>
            <a:ext cx="8285872" cy="3170099"/>
          </a:xfrm>
          <a:prstGeom prst="rect">
            <a:avLst/>
          </a:prstGeom>
        </p:spPr>
        <p:txBody>
          <a:bodyPr wrap="square" rtlCol="0">
            <a:spAutoFit/>
          </a:bodyPr>
          <a:lstStyle/>
          <a:p>
            <a:r>
              <a:rPr lang="en-US" sz="2000" dirty="0">
                <a:solidFill>
                  <a:schemeClr val="tx2">
                    <a:lumMod val="90000"/>
                    <a:lumOff val="10000"/>
                  </a:schemeClr>
                </a:solidFill>
                <a:latin typeface="Berlin Sans FB" panose="020E0602020502020306" pitchFamily="34" charset="0"/>
              </a:rPr>
              <a:t>1. Loading the required Libraries:-</a:t>
            </a:r>
          </a:p>
          <a:p>
            <a:r>
              <a:rPr lang="en-US" sz="2000" dirty="0">
                <a:latin typeface="Berlin Sans FB" panose="020E0602020502020306" pitchFamily="34" charset="0"/>
              </a:rPr>
              <a:t>    - spaCy, Random, re , Pandas, NumPy, Matplotlib ,Seaborn &amp; Warnings</a:t>
            </a:r>
          </a:p>
          <a:p>
            <a:br>
              <a:rPr lang="en-US" sz="2000" dirty="0">
                <a:solidFill>
                  <a:schemeClr val="tx2">
                    <a:lumMod val="90000"/>
                    <a:lumOff val="10000"/>
                  </a:schemeClr>
                </a:solidFill>
                <a:latin typeface="Berlin Sans FB" panose="020E0602020502020306" pitchFamily="34" charset="0"/>
              </a:rPr>
            </a:br>
            <a:r>
              <a:rPr lang="en-US" sz="2000" dirty="0">
                <a:solidFill>
                  <a:schemeClr val="tx2">
                    <a:lumMod val="90000"/>
                    <a:lumOff val="10000"/>
                  </a:schemeClr>
                </a:solidFill>
                <a:latin typeface="Berlin Sans FB" panose="020E0602020502020306" pitchFamily="34" charset="0"/>
              </a:rPr>
              <a:t>2. Load the Datasets and Preprocess the DATA:-</a:t>
            </a:r>
          </a:p>
          <a:p>
            <a:r>
              <a:rPr lang="en-US" sz="2000" dirty="0">
                <a:latin typeface="Berlin Sans FB" panose="020E0602020502020306" pitchFamily="34" charset="0"/>
              </a:rPr>
              <a:t>    - Dataset Used:</a:t>
            </a:r>
          </a:p>
          <a:p>
            <a:r>
              <a:rPr lang="en-US" sz="2000" dirty="0">
                <a:latin typeface="Berlin Sans FB" panose="020E0602020502020306" pitchFamily="34" charset="0"/>
              </a:rPr>
              <a:t>    - Bio_Creative V CDR Corpus (Chemical-Disease Relations).</a:t>
            </a:r>
          </a:p>
          <a:p>
            <a:r>
              <a:rPr lang="en-US" sz="2000" dirty="0">
                <a:latin typeface="Berlin Sans FB" panose="020E0602020502020306" pitchFamily="34" charset="0"/>
              </a:rPr>
              <a:t>      Files:- </a:t>
            </a:r>
          </a:p>
          <a:p>
            <a:r>
              <a:rPr lang="en-US" sz="2000" dirty="0">
                <a:latin typeface="Berlin Sans FB" panose="020E0602020502020306" pitchFamily="34" charset="0"/>
              </a:rPr>
              <a:t>             - CDR_TrainingSet.PubTator.txt </a:t>
            </a:r>
          </a:p>
          <a:p>
            <a:r>
              <a:rPr lang="en-US" sz="2000" dirty="0">
                <a:latin typeface="Berlin Sans FB" panose="020E0602020502020306" pitchFamily="34" charset="0"/>
              </a:rPr>
              <a:t>             - CDR_DevelopmentSet.Pubtator.txt</a:t>
            </a:r>
            <a:endParaRPr lang="en-US" sz="2000" dirty="0">
              <a:solidFill>
                <a:prstClr val="white"/>
              </a:solidFill>
              <a:latin typeface="Berlin Sans FB" panose="020E0602020502020306" pitchFamily="34" charset="0"/>
              <a:ea typeface="微软雅黑"/>
              <a:cs typeface="Posterama" panose="020B0504020200020000" pitchFamily="34" charset="0"/>
            </a:endParaRPr>
          </a:p>
          <a:p>
            <a:pPr lvl="1"/>
            <a:r>
              <a:rPr lang="en-US" sz="2000" dirty="0">
                <a:latin typeface="Berlin Sans FB" panose="020E0602020502020306" pitchFamily="34" charset="0"/>
              </a:rPr>
              <a:t>      - CDR_TestSet.PubTator.txt</a:t>
            </a:r>
            <a:endParaRPr lang="en-US" sz="2000" dirty="0">
              <a:solidFill>
                <a:prstClr val="white"/>
              </a:solidFill>
              <a:latin typeface="Berlin Sans FB" panose="020E0602020502020306" pitchFamily="34" charset="0"/>
              <a:ea typeface="微软雅黑"/>
              <a:cs typeface="Posterama" panose="020B0504020200020000" pitchFamily="34" charset="0"/>
            </a:endParaRPr>
          </a:p>
        </p:txBody>
      </p:sp>
      <p:pic>
        <p:nvPicPr>
          <p:cNvPr id="27" name="Picture 26">
            <a:extLst>
              <a:ext uri="{FF2B5EF4-FFF2-40B4-BE49-F238E27FC236}">
                <a16:creationId xmlns:a16="http://schemas.microsoft.com/office/drawing/2014/main" id="{30B7AADA-8CB9-33B4-63AC-1419612BE746}"/>
              </a:ext>
            </a:extLst>
          </p:cNvPr>
          <p:cNvPicPr>
            <a:picLocks noChangeAspect="1"/>
          </p:cNvPicPr>
          <p:nvPr/>
        </p:nvPicPr>
        <p:blipFill>
          <a:blip r:embed="rId3"/>
          <a:stretch>
            <a:fillRect/>
          </a:stretch>
        </p:blipFill>
        <p:spPr>
          <a:xfrm>
            <a:off x="407962" y="4284016"/>
            <a:ext cx="7125005" cy="2318987"/>
          </a:xfrm>
          <a:prstGeom prst="rect">
            <a:avLst/>
          </a:prstGeom>
        </p:spPr>
      </p:pic>
      <p:sp>
        <p:nvSpPr>
          <p:cNvPr id="28" name="TextBox 27">
            <a:extLst>
              <a:ext uri="{FF2B5EF4-FFF2-40B4-BE49-F238E27FC236}">
                <a16:creationId xmlns:a16="http://schemas.microsoft.com/office/drawing/2014/main" id="{8649ECF0-1445-C736-053D-40F6B2737614}"/>
              </a:ext>
            </a:extLst>
          </p:cNvPr>
          <p:cNvSpPr txBox="1"/>
          <p:nvPr/>
        </p:nvSpPr>
        <p:spPr>
          <a:xfrm>
            <a:off x="2071702" y="6519446"/>
            <a:ext cx="3516923" cy="338554"/>
          </a:xfrm>
          <a:prstGeom prst="rect">
            <a:avLst/>
          </a:prstGeom>
        </p:spPr>
        <p:txBody>
          <a:bodyPr wrap="square" rtlCol="0">
            <a:spAutoFit/>
          </a:bodyPr>
          <a:lstStyle/>
          <a:p>
            <a:pPr marL="0" indent="0" algn="ctr">
              <a:lnSpc>
                <a:spcPct val="100000"/>
              </a:lnSpc>
              <a:spcBef>
                <a:spcPts val="0"/>
              </a:spcBef>
              <a:buFontTx/>
              <a:buNone/>
            </a:pPr>
            <a:r>
              <a:rPr lang="en-US" sz="1600" dirty="0">
                <a:latin typeface="Berlin Sans FB" panose="020E0602020502020306" pitchFamily="34" charset="0"/>
                <a:ea typeface="微软雅黑"/>
                <a:cs typeface="Posterama" panose="020B0504020200020000" pitchFamily="34" charset="0"/>
              </a:rPr>
              <a:t>A Sample of PubTator Document</a:t>
            </a:r>
          </a:p>
        </p:txBody>
      </p:sp>
    </p:spTree>
    <p:extLst>
      <p:ext uri="{BB962C8B-B14F-4D97-AF65-F5344CB8AC3E}">
        <p14:creationId xmlns:p14="http://schemas.microsoft.com/office/powerpoint/2010/main" val="262402120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2656</TotalTime>
  <Words>1071</Words>
  <Application>Microsoft Office PowerPoint</Application>
  <PresentationFormat>Widescreen</PresentationFormat>
  <Paragraphs>167</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等线</vt:lpstr>
      <vt:lpstr>Abadi</vt:lpstr>
      <vt:lpstr>Arial</vt:lpstr>
      <vt:lpstr>Berlin Sans FB</vt:lpstr>
      <vt:lpstr>Calibri</vt:lpstr>
      <vt:lpstr>Cambria Math</vt:lpstr>
      <vt:lpstr>Google Sans</vt:lpstr>
      <vt:lpstr>Posterama</vt:lpstr>
      <vt:lpstr>Posterama Text Black</vt:lpstr>
      <vt:lpstr>Posterama Text SemiBold</vt:lpstr>
      <vt:lpstr>Custom</vt:lpstr>
      <vt:lpstr>NAMED ENTITY RECOGNITION</vt:lpstr>
      <vt:lpstr>Points Of Interest</vt:lpstr>
      <vt:lpstr>Introduction</vt:lpstr>
      <vt:lpstr>Supervised Learning</vt:lpstr>
      <vt:lpstr>Unsupervised Learning</vt:lpstr>
      <vt:lpstr>Aims &amp; Objectives</vt:lpstr>
      <vt:lpstr>Literature Review</vt:lpstr>
      <vt:lpstr>State-Of-The-Art </vt:lpstr>
      <vt:lpstr>Methodology</vt:lpstr>
      <vt:lpstr>Methodology</vt:lpstr>
      <vt:lpstr>Methodology</vt:lpstr>
      <vt:lpstr>Methodology</vt:lpstr>
      <vt:lpstr>Evaluation Results</vt:lpstr>
      <vt:lpstr>Results &amp; Confusion Matrix</vt:lpstr>
      <vt:lpstr>Observations &amp; Challenges</vt:lpstr>
      <vt:lpstr>Conclusion &amp; 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acer</dc:creator>
  <cp:lastModifiedBy>vinay pant</cp:lastModifiedBy>
  <cp:revision>9</cp:revision>
  <dcterms:created xsi:type="dcterms:W3CDTF">2023-09-14T06:03:51Z</dcterms:created>
  <dcterms:modified xsi:type="dcterms:W3CDTF">2025-03-21T11:52:49Z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